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3.xml" ContentType="application/vnd.openxmlformats-officedocument.presentationml.notesSlide+xml"/>
  <Override PartName="/ppt/charts/chart2.xml" ContentType="application/vnd.openxmlformats-officedocument.drawingml.chart+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handoutMasterIdLst>
    <p:handoutMasterId r:id="rId66"/>
  </p:handoutMasterIdLst>
  <p:sldIdLst>
    <p:sldId id="256" r:id="rId2"/>
    <p:sldId id="257" r:id="rId3"/>
    <p:sldId id="329" r:id="rId4"/>
    <p:sldId id="259" r:id="rId5"/>
    <p:sldId id="448" r:id="rId6"/>
    <p:sldId id="260" r:id="rId7"/>
    <p:sldId id="659" r:id="rId8"/>
    <p:sldId id="694" r:id="rId9"/>
    <p:sldId id="678" r:id="rId10"/>
    <p:sldId id="692" r:id="rId11"/>
    <p:sldId id="683" r:id="rId12"/>
    <p:sldId id="667" r:id="rId13"/>
    <p:sldId id="675" r:id="rId14"/>
    <p:sldId id="676" r:id="rId15"/>
    <p:sldId id="693" r:id="rId16"/>
    <p:sldId id="668" r:id="rId17"/>
    <p:sldId id="695" r:id="rId18"/>
    <p:sldId id="669" r:id="rId19"/>
    <p:sldId id="696" r:id="rId20"/>
    <p:sldId id="689" r:id="rId21"/>
    <p:sldId id="697" r:id="rId22"/>
    <p:sldId id="665" r:id="rId23"/>
    <p:sldId id="687" r:id="rId24"/>
    <p:sldId id="443" r:id="rId25"/>
    <p:sldId id="442" r:id="rId26"/>
    <p:sldId id="539" r:id="rId27"/>
    <p:sldId id="609" r:id="rId28"/>
    <p:sldId id="511" r:id="rId29"/>
    <p:sldId id="637" r:id="rId30"/>
    <p:sldId id="631" r:id="rId31"/>
    <p:sldId id="661" r:id="rId32"/>
    <p:sldId id="625" r:id="rId33"/>
    <p:sldId id="648" r:id="rId34"/>
    <p:sldId id="629" r:id="rId35"/>
    <p:sldId id="691" r:id="rId36"/>
    <p:sldId id="642" r:id="rId37"/>
    <p:sldId id="398" r:id="rId38"/>
    <p:sldId id="538" r:id="rId39"/>
    <p:sldId id="594" r:id="rId40"/>
    <p:sldId id="529" r:id="rId41"/>
    <p:sldId id="674" r:id="rId42"/>
    <p:sldId id="482" r:id="rId43"/>
    <p:sldId id="401" r:id="rId44"/>
    <p:sldId id="671" r:id="rId45"/>
    <p:sldId id="672" r:id="rId46"/>
    <p:sldId id="673" r:id="rId47"/>
    <p:sldId id="527" r:id="rId48"/>
    <p:sldId id="430" r:id="rId49"/>
    <p:sldId id="473" r:id="rId50"/>
    <p:sldId id="477" r:id="rId51"/>
    <p:sldId id="476" r:id="rId52"/>
    <p:sldId id="662" r:id="rId53"/>
    <p:sldId id="559" r:id="rId54"/>
    <p:sldId id="478" r:id="rId55"/>
    <p:sldId id="479" r:id="rId56"/>
    <p:sldId id="605" r:id="rId57"/>
    <p:sldId id="410" r:id="rId58"/>
    <p:sldId id="481" r:id="rId59"/>
    <p:sldId id="411" r:id="rId60"/>
    <p:sldId id="626" r:id="rId61"/>
    <p:sldId id="690" r:id="rId62"/>
    <p:sldId id="576" r:id="rId63"/>
    <p:sldId id="417" r:id="rId64"/>
  </p:sldIdLst>
  <p:sldSz cx="9144000" cy="6858000" type="screen4x3"/>
  <p:notesSz cx="6797675" cy="9926638"/>
  <p:defaultTex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391" userDrawn="1">
          <p15:clr>
            <a:srgbClr val="A4A3A4"/>
          </p15:clr>
        </p15:guide>
        <p15:guide id="2" pos="249" userDrawn="1">
          <p15:clr>
            <a:srgbClr val="A4A3A4"/>
          </p15:clr>
        </p15:guide>
        <p15:guide id="6" pos="5239" userDrawn="1">
          <p15:clr>
            <a:srgbClr val="A4A3A4"/>
          </p15:clr>
        </p15:guide>
        <p15:guide id="7" orient="horz" pos="572" userDrawn="1">
          <p15:clr>
            <a:srgbClr val="A4A3A4"/>
          </p15:clr>
        </p15:guide>
        <p15:guide id="8" orient="horz" pos="3884" userDrawn="1">
          <p15:clr>
            <a:srgbClr val="A4A3A4"/>
          </p15:clr>
        </p15:guide>
        <p15:guide id="9" orient="horz" pos="98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bine Kathrein-Gallistl" initials="SK" lastIdx="1" clrIdx="0">
    <p:extLst>
      <p:ext uri="{19B8F6BF-5375-455C-9EA6-DF929625EA0E}">
        <p15:presenceInfo xmlns:p15="http://schemas.microsoft.com/office/powerpoint/2012/main" userId="S-1-5-21-879745999-364439587-2561534858-1130" providerId="AD"/>
      </p:ext>
    </p:extLst>
  </p:cmAuthor>
  <p:cmAuthor id="2" name="Buchhaltung" initials="B" lastIdx="1" clrIdx="1">
    <p:extLst>
      <p:ext uri="{19B8F6BF-5375-455C-9EA6-DF929625EA0E}">
        <p15:presenceInfo xmlns:p15="http://schemas.microsoft.com/office/powerpoint/2012/main" userId="S-1-5-21-3536756563-1459830487-3606517851-11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919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E171933-4619-4E11-9A3F-F7608DF75F80}" styleName="Mittlere Formatvorlage 1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02" autoAdjust="0"/>
    <p:restoredTop sz="56460" autoAdjust="0"/>
  </p:normalViewPr>
  <p:slideViewPr>
    <p:cSldViewPr>
      <p:cViewPr varScale="1">
        <p:scale>
          <a:sx n="60" d="100"/>
          <a:sy n="60" d="100"/>
        </p:scale>
        <p:origin x="2454" y="72"/>
      </p:cViewPr>
      <p:guideLst>
        <p:guide orient="horz" pos="391"/>
        <p:guide pos="249"/>
        <p:guide pos="5239"/>
        <p:guide orient="horz" pos="572"/>
        <p:guide orient="horz" pos="3884"/>
        <p:guide orient="horz" pos="981"/>
      </p:guideLst>
    </p:cSldViewPr>
  </p:slideViewPr>
  <p:outlineViewPr>
    <p:cViewPr>
      <p:scale>
        <a:sx n="33" d="100"/>
        <a:sy n="33" d="100"/>
      </p:scale>
      <p:origin x="0" y="-25020"/>
    </p:cViewPr>
  </p:outlineViewPr>
  <p:notesTextViewPr>
    <p:cViewPr>
      <p:scale>
        <a:sx n="200" d="100"/>
        <a:sy n="200" d="100"/>
      </p:scale>
      <p:origin x="0" y="0"/>
    </p:cViewPr>
  </p:notesTextViewPr>
  <p:sorterViewPr>
    <p:cViewPr>
      <p:scale>
        <a:sx n="100" d="100"/>
        <a:sy n="100" d="100"/>
      </p:scale>
      <p:origin x="0" y="-13164"/>
    </p:cViewPr>
  </p:sorterViewPr>
  <p:notesViewPr>
    <p:cSldViewPr showGuides="1">
      <p:cViewPr varScale="1">
        <p:scale>
          <a:sx n="73" d="100"/>
          <a:sy n="73" d="100"/>
        </p:scale>
        <p:origin x="3216" y="45"/>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oleObject" Target="file:///\\Server-01\data\DATEN\WINWORD\T1_STANDESRECHT_TREUHANDBUCH\T1_TRAK_VOLLVERSAMMLUNG\T1_TRAK_Vollversammlung%202024\PPT\Hilfsdateien\Leistungsordnung%20Vergleich%20Renten%202025%20&#246;sterreichwei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56587213370504"/>
          <c:y val="0.13824227446477827"/>
          <c:w val="0.8747332025012452"/>
          <c:h val="0.75321118029815992"/>
        </c:manualLayout>
      </c:layout>
      <c:barChart>
        <c:barDir val="col"/>
        <c:grouping val="clustered"/>
        <c:varyColors val="0"/>
        <c:dLbls>
          <c:showLegendKey val="0"/>
          <c:showVal val="0"/>
          <c:showCatName val="0"/>
          <c:showSerName val="0"/>
          <c:showPercent val="0"/>
          <c:showBubbleSize val="0"/>
        </c:dLbls>
        <c:gapWidth val="219"/>
        <c:overlap val="-27"/>
        <c:axId val="1706304303"/>
        <c:axId val="1706302383"/>
      </c:barChart>
      <c:catAx>
        <c:axId val="1706304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706302383"/>
        <c:crosses val="autoZero"/>
        <c:auto val="1"/>
        <c:lblAlgn val="ctr"/>
        <c:lblOffset val="100"/>
        <c:noMultiLvlLbl val="0"/>
      </c:catAx>
      <c:valAx>
        <c:axId val="170630238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7063043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120"/>
      <c:depthPercent val="100"/>
      <c:rAngAx val="1"/>
    </c:view3D>
    <c:floor>
      <c:thickness val="0"/>
    </c:floor>
    <c:sideWall>
      <c:thickness val="0"/>
    </c:sideWall>
    <c:backWall>
      <c:thickness val="0"/>
    </c:backWall>
    <c:plotArea>
      <c:layout>
        <c:manualLayout>
          <c:layoutTarget val="inner"/>
          <c:xMode val="edge"/>
          <c:yMode val="edge"/>
          <c:x val="7.6765091863517057E-2"/>
          <c:y val="0.18065127797111907"/>
          <c:w val="0.74656496062992128"/>
          <c:h val="0.45983296814401703"/>
        </c:manualLayout>
      </c:layout>
      <c:bar3DChart>
        <c:barDir val="col"/>
        <c:grouping val="clustered"/>
        <c:varyColors val="0"/>
        <c:dLbls>
          <c:showLegendKey val="0"/>
          <c:showVal val="0"/>
          <c:showCatName val="0"/>
          <c:showSerName val="0"/>
          <c:showPercent val="0"/>
          <c:showBubbleSize val="0"/>
        </c:dLbls>
        <c:gapWidth val="150"/>
        <c:shape val="box"/>
        <c:axId val="284381008"/>
        <c:axId val="1"/>
        <c:axId val="0"/>
      </c:bar3DChart>
      <c:catAx>
        <c:axId val="284381008"/>
        <c:scaling>
          <c:orientation val="minMax"/>
        </c:scaling>
        <c:delete val="0"/>
        <c:axPos val="b"/>
        <c:numFmt formatCode="General" sourceLinked="1"/>
        <c:majorTickMark val="none"/>
        <c:minorTickMark val="none"/>
        <c:tickLblPos val="nextTo"/>
        <c:txPr>
          <a:bodyPr/>
          <a:lstStyle/>
          <a:p>
            <a:pPr>
              <a:defRPr>
                <a:solidFill>
                  <a:schemeClr val="tx1">
                    <a:lumMod val="75000"/>
                    <a:lumOff val="25000"/>
                  </a:schemeClr>
                </a:solidFill>
              </a:defRPr>
            </a:pPr>
            <a:endParaRPr lang="de-DE"/>
          </a:p>
        </c:txPr>
        <c:crossAx val="1"/>
        <c:crosses val="autoZero"/>
        <c:auto val="1"/>
        <c:lblAlgn val="ctr"/>
        <c:lblOffset val="100"/>
        <c:noMultiLvlLbl val="0"/>
      </c:catAx>
      <c:valAx>
        <c:axId val="1"/>
        <c:scaling>
          <c:orientation val="minMax"/>
        </c:scaling>
        <c:delete val="0"/>
        <c:axPos val="l"/>
        <c:majorGridlines/>
        <c:numFmt formatCode="General" sourceLinked="1"/>
        <c:majorTickMark val="none"/>
        <c:minorTickMark val="none"/>
        <c:tickLblPos val="nextTo"/>
        <c:txPr>
          <a:bodyPr/>
          <a:lstStyle/>
          <a:p>
            <a:pPr>
              <a:defRPr>
                <a:solidFill>
                  <a:schemeClr val="tx1">
                    <a:lumMod val="75000"/>
                    <a:lumOff val="25000"/>
                  </a:schemeClr>
                </a:solidFill>
              </a:defRPr>
            </a:pPr>
            <a:endParaRPr lang="de-DE"/>
          </a:p>
        </c:txPr>
        <c:crossAx val="284381008"/>
        <c:crosses val="autoZero"/>
        <c:crossBetween val="between"/>
      </c:valAx>
      <c:spPr>
        <a:noFill/>
        <a:ln w="25400">
          <a:noFill/>
        </a:ln>
      </c:spPr>
    </c:plotArea>
    <c:plotVisOnly val="1"/>
    <c:dispBlanksAs val="gap"/>
    <c:showDLblsOverMax val="0"/>
  </c:chart>
  <c:spPr>
    <a:ln>
      <a:noFill/>
    </a:ln>
  </c:spPr>
  <c:txPr>
    <a:bodyPr/>
    <a:lstStyle/>
    <a:p>
      <a:pPr>
        <a:defRPr>
          <a:latin typeface="Arial" pitchFamily="34" charset="0"/>
          <a:cs typeface="Arial" pitchFamily="34" charset="0"/>
        </a:defRPr>
      </a:pPr>
      <a:endParaRPr lang="de-D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92DE0B91-C900-4122-B18C-D65E2D3F029A}"/>
              </a:ext>
            </a:extLst>
          </p:cNvPr>
          <p:cNvSpPr>
            <a:spLocks noGrp="1"/>
          </p:cNvSpPr>
          <p:nvPr>
            <p:ph type="hdr" sz="quarter"/>
          </p:nvPr>
        </p:nvSpPr>
        <p:spPr>
          <a:xfrm>
            <a:off x="0" y="0"/>
            <a:ext cx="2945660" cy="498056"/>
          </a:xfrm>
          <a:prstGeom prst="rect">
            <a:avLst/>
          </a:prstGeom>
        </p:spPr>
        <p:txBody>
          <a:bodyPr vert="horz" lIns="91998" tIns="45998" rIns="91998" bIns="45998" rtlCol="0"/>
          <a:lstStyle>
            <a:lvl1pPr algn="l">
              <a:defRPr sz="1100"/>
            </a:lvl1pPr>
          </a:lstStyle>
          <a:p>
            <a:endParaRPr lang="de-AT"/>
          </a:p>
        </p:txBody>
      </p:sp>
      <p:sp>
        <p:nvSpPr>
          <p:cNvPr id="3" name="Datumsplatzhalter 2">
            <a:extLst>
              <a:ext uri="{FF2B5EF4-FFF2-40B4-BE49-F238E27FC236}">
                <a16:creationId xmlns:a16="http://schemas.microsoft.com/office/drawing/2014/main" id="{B401F8DB-353A-424C-98C5-7B1A1367F0B2}"/>
              </a:ext>
            </a:extLst>
          </p:cNvPr>
          <p:cNvSpPr>
            <a:spLocks noGrp="1"/>
          </p:cNvSpPr>
          <p:nvPr>
            <p:ph type="dt" sz="quarter" idx="1"/>
          </p:nvPr>
        </p:nvSpPr>
        <p:spPr>
          <a:xfrm>
            <a:off x="3850442" y="0"/>
            <a:ext cx="2945660" cy="498056"/>
          </a:xfrm>
          <a:prstGeom prst="rect">
            <a:avLst/>
          </a:prstGeom>
        </p:spPr>
        <p:txBody>
          <a:bodyPr vert="horz" lIns="91998" tIns="45998" rIns="91998" bIns="45998" rtlCol="0"/>
          <a:lstStyle>
            <a:lvl1pPr algn="r">
              <a:defRPr sz="1100"/>
            </a:lvl1pPr>
          </a:lstStyle>
          <a:p>
            <a:fld id="{D7F3B0EE-E197-495B-8CB4-1D76861940E6}" type="datetimeFigureOut">
              <a:rPr lang="de-AT" smtClean="0"/>
              <a:t>05.10.2026</a:t>
            </a:fld>
            <a:endParaRPr lang="de-AT"/>
          </a:p>
        </p:txBody>
      </p:sp>
      <p:sp>
        <p:nvSpPr>
          <p:cNvPr id="4" name="Fußzeilenplatzhalter 3">
            <a:extLst>
              <a:ext uri="{FF2B5EF4-FFF2-40B4-BE49-F238E27FC236}">
                <a16:creationId xmlns:a16="http://schemas.microsoft.com/office/drawing/2014/main" id="{B2573EDB-D55D-45F6-BFF6-5884A11874FF}"/>
              </a:ext>
            </a:extLst>
          </p:cNvPr>
          <p:cNvSpPr>
            <a:spLocks noGrp="1"/>
          </p:cNvSpPr>
          <p:nvPr>
            <p:ph type="ftr" sz="quarter" idx="2"/>
          </p:nvPr>
        </p:nvSpPr>
        <p:spPr>
          <a:xfrm>
            <a:off x="0" y="9428590"/>
            <a:ext cx="2945660" cy="498055"/>
          </a:xfrm>
          <a:prstGeom prst="rect">
            <a:avLst/>
          </a:prstGeom>
        </p:spPr>
        <p:txBody>
          <a:bodyPr vert="horz" lIns="91998" tIns="45998" rIns="91998" bIns="45998" rtlCol="0" anchor="b"/>
          <a:lstStyle>
            <a:lvl1pPr algn="l">
              <a:defRPr sz="1100"/>
            </a:lvl1pPr>
          </a:lstStyle>
          <a:p>
            <a:endParaRPr lang="de-AT"/>
          </a:p>
        </p:txBody>
      </p:sp>
      <p:sp>
        <p:nvSpPr>
          <p:cNvPr id="5" name="Foliennummernplatzhalter 4">
            <a:extLst>
              <a:ext uri="{FF2B5EF4-FFF2-40B4-BE49-F238E27FC236}">
                <a16:creationId xmlns:a16="http://schemas.microsoft.com/office/drawing/2014/main" id="{D675764A-2904-4C5C-9EFB-72390CBEF3C1}"/>
              </a:ext>
            </a:extLst>
          </p:cNvPr>
          <p:cNvSpPr>
            <a:spLocks noGrp="1"/>
          </p:cNvSpPr>
          <p:nvPr>
            <p:ph type="sldNum" sz="quarter" idx="3"/>
          </p:nvPr>
        </p:nvSpPr>
        <p:spPr>
          <a:xfrm>
            <a:off x="3850442" y="9428590"/>
            <a:ext cx="2945660" cy="498055"/>
          </a:xfrm>
          <a:prstGeom prst="rect">
            <a:avLst/>
          </a:prstGeom>
        </p:spPr>
        <p:txBody>
          <a:bodyPr vert="horz" lIns="91998" tIns="45998" rIns="91998" bIns="45998" rtlCol="0" anchor="b"/>
          <a:lstStyle>
            <a:lvl1pPr algn="r">
              <a:defRPr sz="1100"/>
            </a:lvl1pPr>
          </a:lstStyle>
          <a:p>
            <a:fld id="{19BBEBEC-BB1C-4585-A4E6-9097839E3AFB}" type="slidenum">
              <a:rPr lang="de-AT" smtClean="0"/>
              <a:t>‹Nr.›</a:t>
            </a:fld>
            <a:endParaRPr lang="de-AT"/>
          </a:p>
        </p:txBody>
      </p:sp>
    </p:spTree>
    <p:extLst>
      <p:ext uri="{BB962C8B-B14F-4D97-AF65-F5344CB8AC3E}">
        <p14:creationId xmlns:p14="http://schemas.microsoft.com/office/powerpoint/2010/main" val="41051003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6" userDrawn="1">
          <p15:clr>
            <a:srgbClr val="F26B43"/>
          </p15:clr>
        </p15:guide>
        <p15:guide id="2" pos="21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4"/>
            <a:ext cx="2945660" cy="496332"/>
          </a:xfrm>
          <a:prstGeom prst="rect">
            <a:avLst/>
          </a:prstGeom>
        </p:spPr>
        <p:txBody>
          <a:bodyPr vert="horz" lIns="91998" tIns="45998" rIns="91998" bIns="45998" rtlCol="0"/>
          <a:lstStyle>
            <a:lvl1pPr algn="l" fontAlgn="auto">
              <a:spcBef>
                <a:spcPts val="0"/>
              </a:spcBef>
              <a:spcAft>
                <a:spcPts val="0"/>
              </a:spcAft>
              <a:defRPr sz="1100">
                <a:latin typeface="+mn-lt"/>
                <a:cs typeface="+mn-cs"/>
              </a:defRPr>
            </a:lvl1pPr>
          </a:lstStyle>
          <a:p>
            <a:pPr>
              <a:defRPr/>
            </a:pPr>
            <a:endParaRPr lang="de-AT"/>
          </a:p>
        </p:txBody>
      </p:sp>
      <p:sp>
        <p:nvSpPr>
          <p:cNvPr id="3" name="Datumsplatzhalter 2"/>
          <p:cNvSpPr>
            <a:spLocks noGrp="1"/>
          </p:cNvSpPr>
          <p:nvPr>
            <p:ph type="dt" idx="1"/>
          </p:nvPr>
        </p:nvSpPr>
        <p:spPr>
          <a:xfrm>
            <a:off x="3850442" y="4"/>
            <a:ext cx="2945660" cy="496332"/>
          </a:xfrm>
          <a:prstGeom prst="rect">
            <a:avLst/>
          </a:prstGeom>
        </p:spPr>
        <p:txBody>
          <a:bodyPr vert="horz" lIns="91998" tIns="45998" rIns="91998" bIns="45998" rtlCol="0"/>
          <a:lstStyle>
            <a:lvl1pPr algn="r" fontAlgn="auto">
              <a:spcBef>
                <a:spcPts val="0"/>
              </a:spcBef>
              <a:spcAft>
                <a:spcPts val="0"/>
              </a:spcAft>
              <a:defRPr sz="1100" smtClean="0">
                <a:latin typeface="+mn-lt"/>
                <a:cs typeface="+mn-cs"/>
              </a:defRPr>
            </a:lvl1pPr>
          </a:lstStyle>
          <a:p>
            <a:pPr>
              <a:defRPr/>
            </a:pPr>
            <a:fld id="{0CECFA2A-4DB4-41E1-BF44-21FF5DB00252}" type="datetimeFigureOut">
              <a:rPr lang="de-AT"/>
              <a:pPr>
                <a:defRPr/>
              </a:pPr>
              <a:t>05.10.2026</a:t>
            </a:fld>
            <a:endParaRPr lang="de-AT"/>
          </a:p>
        </p:txBody>
      </p:sp>
      <p:sp>
        <p:nvSpPr>
          <p:cNvPr id="4" name="Folienbildplatzhalter 3"/>
          <p:cNvSpPr>
            <a:spLocks noGrp="1" noRot="1" noChangeAspect="1"/>
          </p:cNvSpPr>
          <p:nvPr>
            <p:ph type="sldImg" idx="2"/>
          </p:nvPr>
        </p:nvSpPr>
        <p:spPr>
          <a:xfrm>
            <a:off x="919163" y="746125"/>
            <a:ext cx="4959350" cy="3721100"/>
          </a:xfrm>
          <a:prstGeom prst="rect">
            <a:avLst/>
          </a:prstGeom>
          <a:noFill/>
          <a:ln w="12700">
            <a:solidFill>
              <a:prstClr val="black"/>
            </a:solidFill>
          </a:ln>
        </p:spPr>
        <p:txBody>
          <a:bodyPr vert="horz" lIns="91998" tIns="45998" rIns="91998" bIns="45998" rtlCol="0" anchor="ctr"/>
          <a:lstStyle/>
          <a:p>
            <a:pPr lvl="0"/>
            <a:endParaRPr lang="de-AT" noProof="0"/>
          </a:p>
        </p:txBody>
      </p:sp>
      <p:sp>
        <p:nvSpPr>
          <p:cNvPr id="5" name="Notizenplatzhalter 4"/>
          <p:cNvSpPr>
            <a:spLocks noGrp="1"/>
          </p:cNvSpPr>
          <p:nvPr>
            <p:ph type="body" sz="quarter" idx="3"/>
          </p:nvPr>
        </p:nvSpPr>
        <p:spPr>
          <a:xfrm>
            <a:off x="679768" y="4715164"/>
            <a:ext cx="5438140" cy="4466987"/>
          </a:xfrm>
          <a:prstGeom prst="rect">
            <a:avLst/>
          </a:prstGeom>
        </p:spPr>
        <p:txBody>
          <a:bodyPr vert="horz" lIns="91998" tIns="45998" rIns="91998" bIns="45998"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AT" noProof="0"/>
          </a:p>
        </p:txBody>
      </p:sp>
      <p:sp>
        <p:nvSpPr>
          <p:cNvPr id="6" name="Fußzeilenplatzhalter 5"/>
          <p:cNvSpPr>
            <a:spLocks noGrp="1"/>
          </p:cNvSpPr>
          <p:nvPr>
            <p:ph type="ftr" sz="quarter" idx="4"/>
          </p:nvPr>
        </p:nvSpPr>
        <p:spPr>
          <a:xfrm>
            <a:off x="0" y="9428589"/>
            <a:ext cx="2945660" cy="496332"/>
          </a:xfrm>
          <a:prstGeom prst="rect">
            <a:avLst/>
          </a:prstGeom>
        </p:spPr>
        <p:txBody>
          <a:bodyPr vert="horz" lIns="91998" tIns="45998" rIns="91998" bIns="45998" rtlCol="0" anchor="b"/>
          <a:lstStyle>
            <a:lvl1pPr algn="l" fontAlgn="auto">
              <a:spcBef>
                <a:spcPts val="0"/>
              </a:spcBef>
              <a:spcAft>
                <a:spcPts val="0"/>
              </a:spcAft>
              <a:defRPr sz="1100">
                <a:latin typeface="+mn-lt"/>
                <a:cs typeface="+mn-cs"/>
              </a:defRPr>
            </a:lvl1pPr>
          </a:lstStyle>
          <a:p>
            <a:pPr>
              <a:defRPr/>
            </a:pPr>
            <a:endParaRPr lang="de-AT"/>
          </a:p>
        </p:txBody>
      </p:sp>
      <p:sp>
        <p:nvSpPr>
          <p:cNvPr id="7" name="Foliennummernplatzhalter 6"/>
          <p:cNvSpPr>
            <a:spLocks noGrp="1"/>
          </p:cNvSpPr>
          <p:nvPr>
            <p:ph type="sldNum" sz="quarter" idx="5"/>
          </p:nvPr>
        </p:nvSpPr>
        <p:spPr>
          <a:xfrm>
            <a:off x="3850442" y="9428589"/>
            <a:ext cx="2945660" cy="496332"/>
          </a:xfrm>
          <a:prstGeom prst="rect">
            <a:avLst/>
          </a:prstGeom>
        </p:spPr>
        <p:txBody>
          <a:bodyPr vert="horz" lIns="91998" tIns="45998" rIns="91998" bIns="45998" rtlCol="0" anchor="b"/>
          <a:lstStyle>
            <a:lvl1pPr algn="r" fontAlgn="auto">
              <a:spcBef>
                <a:spcPts val="0"/>
              </a:spcBef>
              <a:spcAft>
                <a:spcPts val="0"/>
              </a:spcAft>
              <a:defRPr sz="1100" smtClean="0">
                <a:latin typeface="+mn-lt"/>
                <a:cs typeface="+mn-cs"/>
              </a:defRPr>
            </a:lvl1pPr>
          </a:lstStyle>
          <a:p>
            <a:pPr>
              <a:defRPr/>
            </a:pPr>
            <a:fld id="{739CD4AA-53F6-4A62-9228-B8CE3780264B}" type="slidenum">
              <a:rPr lang="de-AT"/>
              <a:pPr>
                <a:defRPr/>
              </a:pPr>
              <a:t>‹Nr.›</a:t>
            </a:fld>
            <a:endParaRPr lang="de-A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6" userDrawn="1">
          <p15:clr>
            <a:srgbClr val="F26B43"/>
          </p15:clr>
        </p15:guide>
        <p15:guide id="2" pos="214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www.tiroler-rak.at/"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www.tiroler-rak.at/"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TextEdit="1"/>
          </p:cNvSpPr>
          <p:nvPr>
            <p:ph type="sldImg"/>
          </p:nvPr>
        </p:nvSpPr>
        <p:spPr bwMode="auto">
          <a:noFill/>
          <a:ln>
            <a:solidFill>
              <a:srgbClr val="000000"/>
            </a:solidFill>
            <a:miter lim="800000"/>
            <a:headEnd/>
            <a:tailEnd/>
          </a:ln>
        </p:spPr>
      </p:sp>
      <p:sp>
        <p:nvSpPr>
          <p:cNvPr id="4099"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e-AT" dirty="0"/>
          </a:p>
        </p:txBody>
      </p:sp>
      <p:sp>
        <p:nvSpPr>
          <p:cNvPr id="4100"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8B9CC1-1996-4638-A164-DBE5DAF256A0}" type="slidenum">
              <a:rPr lang="de-AT"/>
              <a:pPr fontAlgn="base">
                <a:spcBef>
                  <a:spcPct val="0"/>
                </a:spcBef>
                <a:spcAft>
                  <a:spcPct val="0"/>
                </a:spcAft>
              </a:pPr>
              <a:t>1</a:t>
            </a:fld>
            <a:endParaRPr lang="de-A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2493" indent="-172493">
              <a:buFont typeface="Arial" panose="020B0604020202020204" pitchFamily="34" charset="0"/>
              <a:buChar char="•"/>
            </a:pPr>
            <a:r>
              <a:rPr lang="de-DE" dirty="0">
                <a:latin typeface="Univers" panose="020B0503020202020204" pitchFamily="34" charset="0"/>
              </a:rPr>
              <a:t>Begrüßung aller Kammermitglieder und Ehrenpräsidenten</a:t>
            </a:r>
          </a:p>
          <a:p>
            <a:pPr marL="172493" indent="-172493">
              <a:buFont typeface="Arial" panose="020B0604020202020204" pitchFamily="34" charset="0"/>
              <a:buChar char="•"/>
            </a:pPr>
            <a:endParaRPr lang="de-DE" dirty="0">
              <a:latin typeface="Univers" panose="020B0503020202020204" pitchFamily="34" charset="0"/>
            </a:endParaRPr>
          </a:p>
          <a:p>
            <a:pPr marL="172493" indent="-172493">
              <a:buFont typeface="Arial" panose="020B0604020202020204" pitchFamily="34" charset="0"/>
              <a:buChar char="•"/>
            </a:pPr>
            <a:r>
              <a:rPr lang="de-DE" dirty="0">
                <a:latin typeface="Univers" panose="020B0503020202020204" pitchFamily="34" charset="0"/>
              </a:rPr>
              <a:t>Feststellung der Beschlussfähigkeit</a:t>
            </a:r>
          </a:p>
          <a:p>
            <a:pPr marL="172493" indent="-172493" defTabSz="913695">
              <a:buFont typeface="Arial" panose="020B0604020202020204" pitchFamily="34" charset="0"/>
              <a:buChar char="•"/>
              <a:defRPr/>
            </a:pPr>
            <a:r>
              <a:rPr lang="de-DE" b="1" dirty="0">
                <a:latin typeface="Univers" panose="020B0503020202020204" pitchFamily="34" charset="0"/>
                <a:ea typeface="Times New Roman" panose="02020603050405020304" pitchFamily="18" charset="0"/>
              </a:rPr>
              <a:t>Stand: XX.10.2026</a:t>
            </a:r>
          </a:p>
          <a:p>
            <a:pPr marL="172493" indent="-172493">
              <a:buFont typeface="Arial" panose="020B0604020202020204" pitchFamily="34" charset="0"/>
              <a:buChar char="•"/>
            </a:pPr>
            <a:r>
              <a:rPr lang="de-DE" dirty="0">
                <a:latin typeface="Univers" panose="020B0503020202020204" pitchFamily="34" charset="0"/>
              </a:rPr>
              <a:t>Die </a:t>
            </a:r>
            <a:r>
              <a:rPr lang="de-DE" dirty="0">
                <a:highlight>
                  <a:srgbClr val="FFFF00"/>
                </a:highlight>
                <a:latin typeface="Univers" panose="020B0503020202020204" pitchFamily="34" charset="0"/>
              </a:rPr>
              <a:t>Beschlussfähigkeit der Vollversammlung </a:t>
            </a:r>
            <a:r>
              <a:rPr lang="de-DE" dirty="0">
                <a:latin typeface="Univers" panose="020B0503020202020204" pitchFamily="34" charset="0"/>
              </a:rPr>
              <a:t>ist mit 10% der Mitglieder bzw. XX Anwesenden gegeben.</a:t>
            </a:r>
          </a:p>
          <a:p>
            <a:pPr marL="172493" indent="-172493" defTabSz="919977">
              <a:buFont typeface="Arial" panose="020B0604020202020204" pitchFamily="34" charset="0"/>
              <a:buChar char="•"/>
              <a:defRPr/>
            </a:pPr>
            <a:r>
              <a:rPr lang="de-DE" dirty="0">
                <a:latin typeface="Univers" panose="020B0503020202020204" pitchFamily="34" charset="0"/>
                <a:ea typeface="Times New Roman" panose="02020603050405020304" pitchFamily="18" charset="0"/>
              </a:rPr>
              <a:t>Es sind derzeit ______ </a:t>
            </a:r>
            <a:r>
              <a:rPr lang="de-DE" dirty="0">
                <a:highlight>
                  <a:srgbClr val="FFFF00"/>
                </a:highlight>
                <a:latin typeface="Univers" panose="020B0503020202020204" pitchFamily="34" charset="0"/>
                <a:ea typeface="Times New Roman" panose="02020603050405020304" pitchFamily="18" charset="0"/>
              </a:rPr>
              <a:t>Kammermitglieder und somit mehr als </a:t>
            </a:r>
            <a:r>
              <a:rPr lang="de-DE" dirty="0">
                <a:latin typeface="Univers" panose="020B0503020202020204" pitchFamily="34" charset="0"/>
                <a:ea typeface="Times New Roman" panose="02020603050405020304" pitchFamily="18" charset="0"/>
              </a:rPr>
              <a:t>10% aller Kammermitglieder anwesend. Damit kann ich die Beschlussfähigkeit der Vollversammlung feststellen und eröffne die Sitzung.</a:t>
            </a:r>
          </a:p>
          <a:p>
            <a:pPr marL="172493" indent="-172493">
              <a:buFont typeface="Arial" panose="020B0604020202020204" pitchFamily="34" charset="0"/>
              <a:buChar char="•"/>
            </a:pPr>
            <a:r>
              <a:rPr lang="de-DE" dirty="0">
                <a:latin typeface="Univers" panose="020B0503020202020204" pitchFamily="34" charset="0"/>
              </a:rPr>
              <a:t>RA XXX gesamt</a:t>
            </a:r>
          </a:p>
          <a:p>
            <a:pPr marL="172493" indent="-172493">
              <a:buFont typeface="Arial" panose="020B0604020202020204" pitchFamily="34" charset="0"/>
              <a:buChar char="•"/>
            </a:pPr>
            <a:r>
              <a:rPr lang="de-DE" dirty="0">
                <a:latin typeface="Univers" panose="020B0503020202020204" pitchFamily="34" charset="0"/>
              </a:rPr>
              <a:t>Niedergelassene europäische Rechtsanwälte XXX</a:t>
            </a:r>
          </a:p>
          <a:p>
            <a:pPr marL="172493" indent="-172493">
              <a:buFont typeface="Arial" panose="020B0604020202020204" pitchFamily="34" charset="0"/>
              <a:buChar char="•"/>
            </a:pPr>
            <a:r>
              <a:rPr lang="de-DE" dirty="0">
                <a:latin typeface="Univers" panose="020B0503020202020204" pitchFamily="34" charset="0"/>
              </a:rPr>
              <a:t>RAA XXX gesamt</a:t>
            </a:r>
          </a:p>
          <a:p>
            <a:pPr marL="172493" indent="-172493">
              <a:buFont typeface="Arial" panose="020B0604020202020204" pitchFamily="34" charset="0"/>
              <a:buChar char="•"/>
            </a:pPr>
            <a:r>
              <a:rPr lang="de-DE" b="1" dirty="0">
                <a:latin typeface="Univers" panose="020B0503020202020204" pitchFamily="34" charset="0"/>
              </a:rPr>
              <a:t>Gesamt: XXX</a:t>
            </a:r>
          </a:p>
          <a:p>
            <a:pPr marL="172493" indent="-172493">
              <a:buFont typeface="Arial" panose="020B0604020202020204" pitchFamily="34" charset="0"/>
              <a:buChar char="•"/>
            </a:pPr>
            <a:r>
              <a:rPr lang="de-DE" dirty="0">
                <a:latin typeface="Univers" panose="020B0503020202020204" pitchFamily="34" charset="0"/>
                <a:ea typeface="Times New Roman" panose="02020603050405020304" pitchFamily="18" charset="0"/>
              </a:rPr>
              <a:t>Wir brauchen für die Beschlussfähigkeit 10 Prozent = XX Personen, für die Abstimmung über die Änderungen der Geschäftsordnung 20 Prozent = XX Personen</a:t>
            </a:r>
          </a:p>
          <a:p>
            <a:pPr marL="172493" indent="-172493">
              <a:buFont typeface="Arial" panose="020B0604020202020204" pitchFamily="34" charset="0"/>
              <a:buChar char="•"/>
            </a:pPr>
            <a:r>
              <a:rPr lang="de-DE" dirty="0">
                <a:latin typeface="Univers" panose="020B0503020202020204" pitchFamily="34" charset="0"/>
                <a:ea typeface="Times New Roman" panose="02020603050405020304" pitchFamily="18" charset="0"/>
              </a:rPr>
              <a:t>XXX Kammermitglieder haben an der Briefabstimmung teilgenommen.</a:t>
            </a:r>
          </a:p>
          <a:p>
            <a:endParaRPr lang="de-DE" dirty="0">
              <a:latin typeface="Univers" panose="020B0503020202020204" pitchFamily="34" charset="0"/>
              <a:ea typeface="Times New Roman" panose="02020603050405020304" pitchFamily="18" charset="0"/>
            </a:endParaRPr>
          </a:p>
          <a:p>
            <a:endParaRPr lang="de-DE" dirty="0">
              <a:latin typeface="Univers" panose="020B0503020202020204" pitchFamily="34" charset="0"/>
              <a:ea typeface="Times New Roman" panose="02020603050405020304" pitchFamily="18" charset="0"/>
            </a:endParaRPr>
          </a:p>
          <a:p>
            <a:pPr marL="172493" indent="-172493" defTabSz="881349">
              <a:buFont typeface="Arial" panose="020B0604020202020204" pitchFamily="34" charset="0"/>
              <a:buChar char="•"/>
              <a:defRPr/>
            </a:pPr>
            <a:r>
              <a:rPr lang="de-DE" b="1" dirty="0">
                <a:solidFill>
                  <a:schemeClr val="tx1">
                    <a:lumMod val="65000"/>
                    <a:lumOff val="35000"/>
                  </a:schemeClr>
                </a:solidFill>
                <a:latin typeface="Univers" panose="020B0503020202020204" pitchFamily="34" charset="0"/>
                <a:ea typeface="Arial Unicode MS" pitchFamily="2"/>
                <a:cs typeface="Arial Unicode MS" pitchFamily="2"/>
              </a:rPr>
              <a:t>Beim Einlass wurde an jeden RA ein gelber und an jeden RAA ein roter Abstimmzettel mitsamt der dazugehörigen Wahlunterlagen ausgeteilt.</a:t>
            </a:r>
          </a:p>
          <a:p>
            <a:pPr defTabSz="881349">
              <a:defRPr/>
            </a:pPr>
            <a:endParaRPr lang="de-DE" dirty="0">
              <a:solidFill>
                <a:schemeClr val="tx1">
                  <a:lumMod val="65000"/>
                  <a:lumOff val="35000"/>
                </a:schemeClr>
              </a:solidFill>
              <a:latin typeface="Univers" panose="020B0503020202020204" pitchFamily="34" charset="0"/>
              <a:ea typeface="Arial Unicode MS" pitchFamily="2"/>
              <a:cs typeface="Arial Unicode MS" pitchFamily="2"/>
            </a:endParaRPr>
          </a:p>
          <a:p>
            <a:endParaRPr lang="de-DE" dirty="0">
              <a:latin typeface="Univers" panose="020B0503020202020204" pitchFamily="34" charset="0"/>
              <a:ea typeface="Times New Roman" panose="02020603050405020304" pitchFamily="18" charset="0"/>
            </a:endParaRPr>
          </a:p>
          <a:p>
            <a:pPr marL="172493" indent="-172493">
              <a:buFont typeface="Arial" panose="020B0604020202020204" pitchFamily="34" charset="0"/>
              <a:buChar char="•"/>
            </a:pPr>
            <a:endParaRPr lang="de-DE" dirty="0">
              <a:latin typeface="Univers" panose="020B0503020202020204" pitchFamily="34" charset="0"/>
            </a:endParaRPr>
          </a:p>
          <a:p>
            <a:endParaRPr lang="de-AT" dirty="0">
              <a:latin typeface="Univers" panose="020B0503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2</a:t>
            </a:fld>
            <a:endParaRPr lang="de-AT"/>
          </a:p>
        </p:txBody>
      </p:sp>
    </p:spTree>
    <p:extLst>
      <p:ext uri="{BB962C8B-B14F-4D97-AF65-F5344CB8AC3E}">
        <p14:creationId xmlns:p14="http://schemas.microsoft.com/office/powerpoint/2010/main" val="4028969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632485" lvl="1" indent="-172493">
              <a:buFont typeface="Arial" panose="020B0604020202020204" pitchFamily="34" charset="0"/>
              <a:buChar char="•"/>
            </a:pPr>
            <a:endParaRPr lang="de-AT" dirty="0"/>
          </a:p>
          <a:p>
            <a:pPr marL="632485" lvl="1" indent="-172493">
              <a:buFont typeface="Arial" panose="020B0604020202020204" pitchFamily="34" charset="0"/>
              <a:buChar char="•"/>
            </a:pPr>
            <a:endParaRPr lang="de-AT"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3</a:t>
            </a:fld>
            <a:endParaRPr lang="de-AT"/>
          </a:p>
        </p:txBody>
      </p:sp>
    </p:spTree>
    <p:extLst>
      <p:ext uri="{BB962C8B-B14F-4D97-AF65-F5344CB8AC3E}">
        <p14:creationId xmlns:p14="http://schemas.microsoft.com/office/powerpoint/2010/main" val="893716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latin typeface="Univers" panose="020B0503020202020204" pitchFamily="34" charset="0"/>
              </a:rPr>
              <a:t>Seit der letzten Vollversammlung (am 23. Oktober 2025) sind aus dem Kreis der emeritierten und aktiven Rechtsanwältinnen und Rechtsanwälte verstorben:</a:t>
            </a:r>
          </a:p>
          <a:p>
            <a:endParaRPr lang="de-AT" dirty="0">
              <a:latin typeface="Univers" panose="020B0503020202020204" pitchFamily="34" charset="0"/>
            </a:endParaRPr>
          </a:p>
          <a:p>
            <a:r>
              <a:rPr lang="de-DE" dirty="0">
                <a:latin typeface="Univers" panose="020B0503020202020204" pitchFamily="34" charset="0"/>
              </a:rPr>
              <a:t>Bitte sich zum Totengedenken zu erheben.</a:t>
            </a:r>
            <a:endParaRPr lang="de-AT" dirty="0">
              <a:latin typeface="Univers" panose="020B0503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4</a:t>
            </a:fld>
            <a:endParaRPr lang="de-AT"/>
          </a:p>
        </p:txBody>
      </p:sp>
    </p:spTree>
    <p:extLst>
      <p:ext uri="{BB962C8B-B14F-4D97-AF65-F5344CB8AC3E}">
        <p14:creationId xmlns:p14="http://schemas.microsoft.com/office/powerpoint/2010/main" val="2927737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b="1" dirty="0">
                <a:solidFill>
                  <a:srgbClr val="191919"/>
                </a:solidFill>
                <a:latin typeface="Univers" panose="020B0503020202020204" pitchFamily="34" charset="0"/>
              </a:rPr>
              <a:t>Stand </a:t>
            </a:r>
            <a:r>
              <a:rPr lang="de-AT" b="1" dirty="0">
                <a:solidFill>
                  <a:schemeClr val="tx1">
                    <a:lumMod val="65000"/>
                    <a:lumOff val="35000"/>
                  </a:schemeClr>
                </a:solidFill>
                <a:latin typeface="Univers" panose="020B0503020202020204" pitchFamily="34" charset="0"/>
              </a:rPr>
              <a:t>12.10.2026</a:t>
            </a:r>
            <a:r>
              <a:rPr lang="de-AT" b="1" dirty="0">
                <a:solidFill>
                  <a:srgbClr val="191919"/>
                </a:solidFill>
                <a:latin typeface="Univers" panose="020B0503020202020204" pitchFamily="34" charset="0"/>
              </a:rPr>
              <a:t> </a:t>
            </a:r>
            <a:r>
              <a:rPr lang="de-AT" b="1" dirty="0" err="1">
                <a:solidFill>
                  <a:srgbClr val="191919"/>
                </a:solidFill>
                <a:latin typeface="Univers" panose="020B0503020202020204" pitchFamily="34" charset="0"/>
              </a:rPr>
              <a:t>Rechtsanwält:innen</a:t>
            </a:r>
            <a:r>
              <a:rPr lang="de-AT" b="1" dirty="0">
                <a:solidFill>
                  <a:srgbClr val="191919"/>
                </a:solidFill>
                <a:latin typeface="Univers" panose="020B0503020202020204" pitchFamily="34" charset="0"/>
              </a:rPr>
              <a:t>: </a:t>
            </a:r>
          </a:p>
          <a:p>
            <a:r>
              <a:rPr lang="de-AT" dirty="0">
                <a:solidFill>
                  <a:srgbClr val="191919"/>
                </a:solidFill>
                <a:latin typeface="Univers" panose="020B0503020202020204" pitchFamily="34" charset="0"/>
              </a:rPr>
              <a:t>XXX (XXX Männer / XXX Frauen)</a:t>
            </a:r>
          </a:p>
          <a:p>
            <a:r>
              <a:rPr lang="de-AT" b="1" dirty="0">
                <a:solidFill>
                  <a:srgbClr val="191919"/>
                </a:solidFill>
                <a:latin typeface="Univers" panose="020B0503020202020204" pitchFamily="34" charset="0"/>
              </a:rPr>
              <a:t>Stand </a:t>
            </a:r>
            <a:r>
              <a:rPr lang="de-AT" b="1" dirty="0">
                <a:solidFill>
                  <a:schemeClr val="tx1">
                    <a:lumMod val="65000"/>
                    <a:lumOff val="35000"/>
                  </a:schemeClr>
                </a:solidFill>
                <a:latin typeface="Univers" panose="020B0503020202020204" pitchFamily="34" charset="0"/>
              </a:rPr>
              <a:t>22.10.2025</a:t>
            </a:r>
            <a:r>
              <a:rPr lang="de-AT" b="1" dirty="0">
                <a:solidFill>
                  <a:srgbClr val="191919"/>
                </a:solidFill>
                <a:latin typeface="Univers" panose="020B0503020202020204" pitchFamily="34" charset="0"/>
              </a:rPr>
              <a:t> </a:t>
            </a:r>
            <a:r>
              <a:rPr lang="de-AT" b="1" dirty="0" err="1">
                <a:solidFill>
                  <a:srgbClr val="191919"/>
                </a:solidFill>
                <a:latin typeface="Univers" panose="020B0503020202020204" pitchFamily="34" charset="0"/>
              </a:rPr>
              <a:t>Rechtsanwält:innen</a:t>
            </a:r>
            <a:r>
              <a:rPr lang="de-AT" b="1" dirty="0">
                <a:solidFill>
                  <a:srgbClr val="191919"/>
                </a:solidFill>
                <a:latin typeface="Univers" panose="020B0503020202020204" pitchFamily="34" charset="0"/>
              </a:rPr>
              <a:t>: </a:t>
            </a:r>
          </a:p>
          <a:p>
            <a:r>
              <a:rPr lang="de-AT" dirty="0">
                <a:solidFill>
                  <a:srgbClr val="191919"/>
                </a:solidFill>
                <a:latin typeface="Univers" panose="020B0503020202020204" pitchFamily="34" charset="0"/>
              </a:rPr>
              <a:t>551 (426 Männer / 125 Frauen)</a:t>
            </a:r>
          </a:p>
          <a:p>
            <a:pPr defTabSz="913695">
              <a:defRPr/>
            </a:pPr>
            <a:r>
              <a:rPr lang="de-AT" b="1" dirty="0">
                <a:solidFill>
                  <a:srgbClr val="191919"/>
                </a:solidFill>
                <a:latin typeface="Univers" panose="020B0503020202020204" pitchFamily="34" charset="0"/>
              </a:rPr>
              <a:t>Veränderung gegenüber Vollversammlung vom 23.10.2025:</a:t>
            </a:r>
          </a:p>
          <a:p>
            <a:pPr defTabSz="913695">
              <a:defRPr/>
            </a:pPr>
            <a:r>
              <a:rPr lang="de-AT" dirty="0">
                <a:solidFill>
                  <a:srgbClr val="191919"/>
                </a:solidFill>
                <a:latin typeface="Univers" panose="020B0503020202020204" pitchFamily="34" charset="0"/>
              </a:rPr>
              <a:t>Rückgang um X Kammermitglieder = Rückgang um rund XXXX %</a:t>
            </a:r>
          </a:p>
          <a:p>
            <a:pPr defTabSz="913695">
              <a:defRPr/>
            </a:pPr>
            <a:endParaRPr lang="de-AT" dirty="0">
              <a:solidFill>
                <a:srgbClr val="191919"/>
              </a:solidFill>
              <a:latin typeface="Univers" panose="020B0503020202020204" pitchFamily="34" charset="0"/>
            </a:endParaRPr>
          </a:p>
          <a:p>
            <a:r>
              <a:rPr lang="de-AT" b="1" dirty="0">
                <a:solidFill>
                  <a:srgbClr val="191919"/>
                </a:solidFill>
                <a:latin typeface="Univers" panose="020B0503020202020204" pitchFamily="34" charset="0"/>
              </a:rPr>
              <a:t>Stand 12</a:t>
            </a:r>
            <a:r>
              <a:rPr lang="de-AT" b="1" dirty="0">
                <a:solidFill>
                  <a:schemeClr val="tx1">
                    <a:lumMod val="65000"/>
                    <a:lumOff val="35000"/>
                  </a:schemeClr>
                </a:solidFill>
                <a:latin typeface="Univers" panose="020B0503020202020204" pitchFamily="34" charset="0"/>
              </a:rPr>
              <a:t>.10.2026</a:t>
            </a:r>
            <a:r>
              <a:rPr lang="de-AT" b="1" dirty="0">
                <a:solidFill>
                  <a:srgbClr val="191919"/>
                </a:solidFill>
                <a:latin typeface="Univers" panose="020B0503020202020204" pitchFamily="34" charset="0"/>
              </a:rPr>
              <a:t> Niedergelassene europäische </a:t>
            </a:r>
            <a:r>
              <a:rPr lang="de-AT" b="1" dirty="0" err="1">
                <a:solidFill>
                  <a:srgbClr val="191919"/>
                </a:solidFill>
                <a:latin typeface="Univers" panose="020B0503020202020204" pitchFamily="34" charset="0"/>
              </a:rPr>
              <a:t>Rechtsanwält:innen</a:t>
            </a:r>
            <a:r>
              <a:rPr lang="de-AT" b="1" dirty="0">
                <a:solidFill>
                  <a:srgbClr val="191919"/>
                </a:solidFill>
                <a:latin typeface="Univers" panose="020B0503020202020204" pitchFamily="34" charset="0"/>
              </a:rPr>
              <a:t>:</a:t>
            </a:r>
          </a:p>
          <a:p>
            <a:r>
              <a:rPr lang="de-AT" dirty="0">
                <a:solidFill>
                  <a:srgbClr val="191919"/>
                </a:solidFill>
                <a:latin typeface="Univers" panose="020B0503020202020204" pitchFamily="34" charset="0"/>
              </a:rPr>
              <a:t>XX (XX Männer / X Frauen)</a:t>
            </a:r>
          </a:p>
          <a:p>
            <a:r>
              <a:rPr lang="de-AT" b="1" dirty="0">
                <a:solidFill>
                  <a:srgbClr val="191919"/>
                </a:solidFill>
                <a:latin typeface="Univers" panose="020B0503020202020204" pitchFamily="34" charset="0"/>
              </a:rPr>
              <a:t>Stand </a:t>
            </a:r>
            <a:r>
              <a:rPr lang="de-AT" b="1" dirty="0">
                <a:solidFill>
                  <a:schemeClr val="tx1">
                    <a:lumMod val="65000"/>
                    <a:lumOff val="35000"/>
                  </a:schemeClr>
                </a:solidFill>
                <a:latin typeface="Univers" panose="020B0503020202020204" pitchFamily="34" charset="0"/>
              </a:rPr>
              <a:t>22.10.2025</a:t>
            </a:r>
            <a:r>
              <a:rPr lang="de-AT" b="1" dirty="0">
                <a:solidFill>
                  <a:srgbClr val="191919"/>
                </a:solidFill>
                <a:latin typeface="Univers" panose="020B0503020202020204" pitchFamily="34" charset="0"/>
              </a:rPr>
              <a:t> Niedergelassene europäische </a:t>
            </a:r>
            <a:r>
              <a:rPr lang="de-AT" b="1" dirty="0" err="1">
                <a:solidFill>
                  <a:srgbClr val="191919"/>
                </a:solidFill>
                <a:latin typeface="Univers" panose="020B0503020202020204" pitchFamily="34" charset="0"/>
              </a:rPr>
              <a:t>Rechtsanwält:innen</a:t>
            </a:r>
            <a:r>
              <a:rPr lang="de-AT" b="1" dirty="0">
                <a:solidFill>
                  <a:srgbClr val="191919"/>
                </a:solidFill>
                <a:latin typeface="Univers" panose="020B0503020202020204" pitchFamily="34" charset="0"/>
              </a:rPr>
              <a:t>:</a:t>
            </a:r>
          </a:p>
          <a:p>
            <a:r>
              <a:rPr lang="de-AT" dirty="0">
                <a:solidFill>
                  <a:srgbClr val="191919"/>
                </a:solidFill>
                <a:latin typeface="Univers" panose="020B0503020202020204" pitchFamily="34" charset="0"/>
              </a:rPr>
              <a:t>12 (9 Männer / 3 Frauen)</a:t>
            </a:r>
          </a:p>
          <a:p>
            <a:endParaRPr lang="de-AT" dirty="0">
              <a:solidFill>
                <a:srgbClr val="191919"/>
              </a:solidFill>
              <a:latin typeface="Univers" panose="020B0503020202020204" pitchFamily="34" charset="0"/>
            </a:endParaRPr>
          </a:p>
          <a:p>
            <a:r>
              <a:rPr lang="de-AT" b="1" dirty="0">
                <a:solidFill>
                  <a:srgbClr val="191919"/>
                </a:solidFill>
                <a:latin typeface="Univers" panose="020B0503020202020204" pitchFamily="34" charset="0"/>
              </a:rPr>
              <a:t>Stand </a:t>
            </a:r>
            <a:r>
              <a:rPr lang="de-AT" b="1" dirty="0">
                <a:solidFill>
                  <a:schemeClr val="tx1">
                    <a:lumMod val="65000"/>
                    <a:lumOff val="35000"/>
                  </a:schemeClr>
                </a:solidFill>
                <a:latin typeface="Univers" panose="020B0503020202020204" pitchFamily="34" charset="0"/>
              </a:rPr>
              <a:t>12.10.2026</a:t>
            </a:r>
            <a:r>
              <a:rPr lang="de-AT" b="1" dirty="0">
                <a:solidFill>
                  <a:srgbClr val="191919"/>
                </a:solidFill>
                <a:latin typeface="Univers" panose="020B0503020202020204" pitchFamily="34" charset="0"/>
              </a:rPr>
              <a:t> </a:t>
            </a:r>
            <a:r>
              <a:rPr lang="de-AT" b="1" dirty="0" err="1">
                <a:solidFill>
                  <a:srgbClr val="191919"/>
                </a:solidFill>
                <a:latin typeface="Univers" panose="020B0503020202020204" pitchFamily="34" charset="0"/>
              </a:rPr>
              <a:t>Rechtsanwaltsanwärter:innen</a:t>
            </a:r>
            <a:r>
              <a:rPr lang="de-AT" b="1" dirty="0">
                <a:solidFill>
                  <a:srgbClr val="191919"/>
                </a:solidFill>
                <a:latin typeface="Univers" panose="020B0503020202020204" pitchFamily="34" charset="0"/>
              </a:rPr>
              <a:t>:</a:t>
            </a:r>
            <a:endParaRPr lang="de-AT" dirty="0">
              <a:solidFill>
                <a:srgbClr val="191919"/>
              </a:solidFill>
              <a:latin typeface="Univers" panose="020B0503020202020204" pitchFamily="34" charset="0"/>
            </a:endParaRPr>
          </a:p>
          <a:p>
            <a:r>
              <a:rPr lang="de-AT" dirty="0">
                <a:solidFill>
                  <a:srgbClr val="191919"/>
                </a:solidFill>
                <a:latin typeface="Univers" panose="020B0503020202020204" pitchFamily="34" charset="0"/>
              </a:rPr>
              <a:t>XXX (XX Männer / XX Frauen)</a:t>
            </a:r>
          </a:p>
          <a:p>
            <a:r>
              <a:rPr lang="de-AT" b="1" dirty="0">
                <a:solidFill>
                  <a:srgbClr val="191919"/>
                </a:solidFill>
                <a:latin typeface="Univers" panose="020B0503020202020204" pitchFamily="34" charset="0"/>
              </a:rPr>
              <a:t>Stand </a:t>
            </a:r>
            <a:r>
              <a:rPr lang="de-AT" b="1" dirty="0">
                <a:solidFill>
                  <a:schemeClr val="tx1">
                    <a:lumMod val="65000"/>
                    <a:lumOff val="35000"/>
                  </a:schemeClr>
                </a:solidFill>
                <a:latin typeface="Univers" panose="020B0503020202020204" pitchFamily="34" charset="0"/>
              </a:rPr>
              <a:t>22.10.2025</a:t>
            </a:r>
            <a:r>
              <a:rPr lang="de-AT" b="1" dirty="0">
                <a:solidFill>
                  <a:srgbClr val="191919"/>
                </a:solidFill>
                <a:latin typeface="Univers" panose="020B0503020202020204" pitchFamily="34" charset="0"/>
              </a:rPr>
              <a:t> </a:t>
            </a:r>
            <a:r>
              <a:rPr lang="de-AT" b="1" dirty="0" err="1">
                <a:solidFill>
                  <a:srgbClr val="191919"/>
                </a:solidFill>
                <a:latin typeface="Univers" panose="020B0503020202020204" pitchFamily="34" charset="0"/>
              </a:rPr>
              <a:t>Rechtsanwaltsanwärter:innen</a:t>
            </a:r>
            <a:r>
              <a:rPr lang="de-AT" b="1" dirty="0">
                <a:solidFill>
                  <a:srgbClr val="191919"/>
                </a:solidFill>
                <a:latin typeface="Univers" panose="020B0503020202020204" pitchFamily="34" charset="0"/>
              </a:rPr>
              <a:t>:</a:t>
            </a:r>
            <a:endParaRPr lang="de-AT" dirty="0">
              <a:solidFill>
                <a:srgbClr val="191919"/>
              </a:solidFill>
              <a:latin typeface="Univers" panose="020B0503020202020204" pitchFamily="34" charset="0"/>
            </a:endParaRPr>
          </a:p>
          <a:p>
            <a:r>
              <a:rPr lang="de-AT" dirty="0">
                <a:solidFill>
                  <a:srgbClr val="191919"/>
                </a:solidFill>
                <a:latin typeface="Univers" panose="020B0503020202020204" pitchFamily="34" charset="0"/>
              </a:rPr>
              <a:t>124 (57 Männer / 67 Frauen)</a:t>
            </a:r>
          </a:p>
          <a:p>
            <a:r>
              <a:rPr lang="de-AT" b="1" dirty="0">
                <a:solidFill>
                  <a:srgbClr val="191919"/>
                </a:solidFill>
                <a:latin typeface="Univers" panose="020B0503020202020204" pitchFamily="34" charset="0"/>
              </a:rPr>
              <a:t>Veränderung gegenüber Vollversammlung vom 23.10.2025:</a:t>
            </a:r>
          </a:p>
          <a:p>
            <a:r>
              <a:rPr lang="de-AT" dirty="0">
                <a:solidFill>
                  <a:srgbClr val="191919"/>
                </a:solidFill>
                <a:latin typeface="Univers" panose="020B0503020202020204" pitchFamily="34" charset="0"/>
              </a:rPr>
              <a:t>Rückgang um XX </a:t>
            </a:r>
            <a:r>
              <a:rPr lang="de-AT" dirty="0" err="1">
                <a:solidFill>
                  <a:srgbClr val="191919"/>
                </a:solidFill>
                <a:latin typeface="Univers" panose="020B0503020202020204" pitchFamily="34" charset="0"/>
              </a:rPr>
              <a:t>Rechtsanwaltsanwärter:innen</a:t>
            </a:r>
            <a:r>
              <a:rPr lang="de-AT" dirty="0">
                <a:solidFill>
                  <a:srgbClr val="191919"/>
                </a:solidFill>
                <a:latin typeface="Univers" panose="020B0503020202020204" pitchFamily="34" charset="0"/>
              </a:rPr>
              <a:t> = Rückgang um rund XX%</a:t>
            </a:r>
          </a:p>
          <a:p>
            <a:endParaRPr lang="de-AT"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5</a:t>
            </a:fld>
            <a:endParaRPr lang="de-AT"/>
          </a:p>
        </p:txBody>
      </p:sp>
    </p:spTree>
    <p:extLst>
      <p:ext uri="{BB962C8B-B14F-4D97-AF65-F5344CB8AC3E}">
        <p14:creationId xmlns:p14="http://schemas.microsoft.com/office/powerpoint/2010/main" val="1250355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latin typeface="Univers" panose="020B0503020202020204" pitchFamily="34" charset="0"/>
              </a:rPr>
              <a:t>Stand 12.10.2026:</a:t>
            </a:r>
          </a:p>
          <a:p>
            <a:endParaRPr lang="de-DE" b="1" dirty="0">
              <a:latin typeface="Univers" panose="020B0503020202020204" pitchFamily="34" charset="0"/>
            </a:endParaRPr>
          </a:p>
          <a:p>
            <a:r>
              <a:rPr lang="de-DE" dirty="0">
                <a:latin typeface="Univers" panose="020B0503020202020204" pitchFamily="34" charset="0"/>
              </a:rPr>
              <a:t>Seit der letzten Vollversammlung am 23.10.2025 haben bislang 11 Kolleginnen auf die Ausübung der Rechtsanwaltschaft verzichtet. </a:t>
            </a: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6</a:t>
            </a:fld>
            <a:endParaRPr lang="de-AT"/>
          </a:p>
        </p:txBody>
      </p:sp>
    </p:spTree>
    <p:extLst>
      <p:ext uri="{BB962C8B-B14F-4D97-AF65-F5344CB8AC3E}">
        <p14:creationId xmlns:p14="http://schemas.microsoft.com/office/powerpoint/2010/main" val="2555639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FC8DB-A05E-8FB1-E2F9-82D0EFA214D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2459B11-5783-FF8F-357A-92494B28D4F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4E160B8-6D31-DF43-F444-C1BEB518CDBF}"/>
              </a:ext>
            </a:extLst>
          </p:cNvPr>
          <p:cNvSpPr>
            <a:spLocks noGrp="1"/>
          </p:cNvSpPr>
          <p:nvPr>
            <p:ph type="body" idx="1"/>
          </p:nvPr>
        </p:nvSpPr>
        <p:spPr/>
        <p:txBody>
          <a:bodyPr/>
          <a:lstStyle/>
          <a:p>
            <a:r>
              <a:rPr lang="de-DE" dirty="0"/>
              <a:t>Neu eingetragene Kolleginnen und Kollegen seit 23. Oktober 2025.</a:t>
            </a:r>
          </a:p>
          <a:p>
            <a:endParaRPr lang="de-DE" dirty="0"/>
          </a:p>
          <a:p>
            <a:r>
              <a:rPr lang="de-DE" dirty="0"/>
              <a:t>In chronologischer Reihenfolge.</a:t>
            </a:r>
            <a:endParaRPr lang="de-AT" dirty="0"/>
          </a:p>
        </p:txBody>
      </p:sp>
      <p:sp>
        <p:nvSpPr>
          <p:cNvPr id="4" name="Foliennummernplatzhalter 3">
            <a:extLst>
              <a:ext uri="{FF2B5EF4-FFF2-40B4-BE49-F238E27FC236}">
                <a16:creationId xmlns:a16="http://schemas.microsoft.com/office/drawing/2014/main" id="{899AAEE2-F362-1C64-A700-37A5E5DEF833}"/>
              </a:ext>
            </a:extLst>
          </p:cNvPr>
          <p:cNvSpPr>
            <a:spLocks noGrp="1"/>
          </p:cNvSpPr>
          <p:nvPr>
            <p:ph type="sldNum" sz="quarter" idx="5"/>
          </p:nvPr>
        </p:nvSpPr>
        <p:spPr/>
        <p:txBody>
          <a:bodyPr/>
          <a:lstStyle/>
          <a:p>
            <a:pPr>
              <a:defRPr/>
            </a:pPr>
            <a:fld id="{739CD4AA-53F6-4A62-9228-B8CE3780264B}" type="slidenum">
              <a:rPr lang="de-AT" smtClean="0"/>
              <a:pPr>
                <a:defRPr/>
              </a:pPr>
              <a:t>7</a:t>
            </a:fld>
            <a:endParaRPr lang="de-AT"/>
          </a:p>
        </p:txBody>
      </p:sp>
    </p:spTree>
    <p:extLst>
      <p:ext uri="{BB962C8B-B14F-4D97-AF65-F5344CB8AC3E}">
        <p14:creationId xmlns:p14="http://schemas.microsoft.com/office/powerpoint/2010/main" val="1303978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83A9F-472A-A307-65A9-0C89A62AF1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52ECDB6-B1F5-B98A-BB3A-09D8CCB14C2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537C5BC-54D7-9A27-6885-8293C36995B8}"/>
              </a:ext>
            </a:extLst>
          </p:cNvPr>
          <p:cNvSpPr>
            <a:spLocks noGrp="1"/>
          </p:cNvSpPr>
          <p:nvPr>
            <p:ph type="body" idx="1"/>
          </p:nvPr>
        </p:nvSpPr>
        <p:spPr/>
        <p:txBody>
          <a:bodyPr/>
          <a:lstStyle/>
          <a:p>
            <a:r>
              <a:rPr lang="de-DE" dirty="0"/>
              <a:t>Neu eingetragene Kolleginnen und Kollegen seit 23. Oktober 2025.</a:t>
            </a:r>
          </a:p>
          <a:p>
            <a:endParaRPr lang="de-DE" dirty="0"/>
          </a:p>
          <a:p>
            <a:r>
              <a:rPr lang="de-DE" dirty="0"/>
              <a:t>In chronologischer Reihenfolge.</a:t>
            </a:r>
            <a:endParaRPr lang="de-AT" dirty="0"/>
          </a:p>
        </p:txBody>
      </p:sp>
      <p:sp>
        <p:nvSpPr>
          <p:cNvPr id="4" name="Foliennummernplatzhalter 3">
            <a:extLst>
              <a:ext uri="{FF2B5EF4-FFF2-40B4-BE49-F238E27FC236}">
                <a16:creationId xmlns:a16="http://schemas.microsoft.com/office/drawing/2014/main" id="{F0FB302A-0376-E35E-DC4D-ED1DFD07B152}"/>
              </a:ext>
            </a:extLst>
          </p:cNvPr>
          <p:cNvSpPr>
            <a:spLocks noGrp="1"/>
          </p:cNvSpPr>
          <p:nvPr>
            <p:ph type="sldNum" sz="quarter" idx="5"/>
          </p:nvPr>
        </p:nvSpPr>
        <p:spPr/>
        <p:txBody>
          <a:bodyPr/>
          <a:lstStyle/>
          <a:p>
            <a:pPr>
              <a:defRPr/>
            </a:pPr>
            <a:fld id="{739CD4AA-53F6-4A62-9228-B8CE3780264B}" type="slidenum">
              <a:rPr lang="de-AT" smtClean="0"/>
              <a:pPr>
                <a:defRPr/>
              </a:pPr>
              <a:t>8</a:t>
            </a:fld>
            <a:endParaRPr lang="de-AT"/>
          </a:p>
        </p:txBody>
      </p:sp>
    </p:spTree>
    <p:extLst>
      <p:ext uri="{BB962C8B-B14F-4D97-AF65-F5344CB8AC3E}">
        <p14:creationId xmlns:p14="http://schemas.microsoft.com/office/powerpoint/2010/main" val="2943058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E9EC0-5136-9B4B-D9D8-00D999C8883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6FBD7B6-64B1-2C5C-F5DF-9308EEC50EA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7582DF8-B92E-37A6-3E3F-F0ABA6412694}"/>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6C33E88F-B31C-4860-CCF6-CB675C131EF2}"/>
              </a:ext>
            </a:extLst>
          </p:cNvPr>
          <p:cNvSpPr>
            <a:spLocks noGrp="1"/>
          </p:cNvSpPr>
          <p:nvPr>
            <p:ph type="sldNum" sz="quarter" idx="5"/>
          </p:nvPr>
        </p:nvSpPr>
        <p:spPr/>
        <p:txBody>
          <a:bodyPr/>
          <a:lstStyle/>
          <a:p>
            <a:pPr>
              <a:defRPr/>
            </a:pPr>
            <a:fld id="{739CD4AA-53F6-4A62-9228-B8CE3780264B}" type="slidenum">
              <a:rPr lang="de-AT" smtClean="0"/>
              <a:pPr>
                <a:defRPr/>
              </a:pPr>
              <a:t>9</a:t>
            </a:fld>
            <a:endParaRPr lang="de-AT"/>
          </a:p>
        </p:txBody>
      </p:sp>
    </p:spTree>
    <p:extLst>
      <p:ext uri="{BB962C8B-B14F-4D97-AF65-F5344CB8AC3E}">
        <p14:creationId xmlns:p14="http://schemas.microsoft.com/office/powerpoint/2010/main" val="2201879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B5034-8B26-545D-B7B4-E582435A239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D2895F3-4198-ACCB-DE0A-BF6350C296F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4CE7C13-9986-CD69-4589-87BF9752BC80}"/>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ADEEFE52-CF36-397D-1CEF-99B00ACACA8B}"/>
              </a:ext>
            </a:extLst>
          </p:cNvPr>
          <p:cNvSpPr>
            <a:spLocks noGrp="1"/>
          </p:cNvSpPr>
          <p:nvPr>
            <p:ph type="sldNum" sz="quarter" idx="5"/>
          </p:nvPr>
        </p:nvSpPr>
        <p:spPr/>
        <p:txBody>
          <a:bodyPr/>
          <a:lstStyle/>
          <a:p>
            <a:pPr>
              <a:defRPr/>
            </a:pPr>
            <a:fld id="{739CD4AA-53F6-4A62-9228-B8CE3780264B}" type="slidenum">
              <a:rPr lang="de-AT" smtClean="0"/>
              <a:pPr>
                <a:defRPr/>
              </a:pPr>
              <a:t>10</a:t>
            </a:fld>
            <a:endParaRPr lang="de-AT"/>
          </a:p>
        </p:txBody>
      </p:sp>
    </p:spTree>
    <p:extLst>
      <p:ext uri="{BB962C8B-B14F-4D97-AF65-F5344CB8AC3E}">
        <p14:creationId xmlns:p14="http://schemas.microsoft.com/office/powerpoint/2010/main" val="128201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64F50-3212-4195-F64F-9B504120F55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629BBCA-EA33-EAE9-6BC3-E240AF4D4B4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D69BF4C-A8FC-AB47-17CD-BD6D56610CAD}"/>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9BA9D1DC-8CD4-15ED-77E4-2CA6CCFA6A00}"/>
              </a:ext>
            </a:extLst>
          </p:cNvPr>
          <p:cNvSpPr>
            <a:spLocks noGrp="1"/>
          </p:cNvSpPr>
          <p:nvPr>
            <p:ph type="sldNum" sz="quarter" idx="5"/>
          </p:nvPr>
        </p:nvSpPr>
        <p:spPr/>
        <p:txBody>
          <a:bodyPr/>
          <a:lstStyle/>
          <a:p>
            <a:pPr>
              <a:defRPr/>
            </a:pPr>
            <a:fld id="{739CD4AA-53F6-4A62-9228-B8CE3780264B}" type="slidenum">
              <a:rPr lang="de-AT" smtClean="0"/>
              <a:pPr>
                <a:defRPr/>
              </a:pPr>
              <a:t>11</a:t>
            </a:fld>
            <a:endParaRPr lang="de-AT"/>
          </a:p>
        </p:txBody>
      </p:sp>
    </p:spTree>
    <p:extLst>
      <p:ext uri="{BB962C8B-B14F-4D97-AF65-F5344CB8AC3E}">
        <p14:creationId xmlns:p14="http://schemas.microsoft.com/office/powerpoint/2010/main" val="641354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48281-A4F4-3695-7B6D-09E39DEBFF8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9A2621A-CDF5-4C78-B613-C077FA145FD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392FFBC-E0EF-EA31-FAA5-7652CCB64151}"/>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BBB4046D-1563-F24C-15AD-0CE987D1B742}"/>
              </a:ext>
            </a:extLst>
          </p:cNvPr>
          <p:cNvSpPr>
            <a:spLocks noGrp="1"/>
          </p:cNvSpPr>
          <p:nvPr>
            <p:ph type="sldNum" sz="quarter" idx="5"/>
          </p:nvPr>
        </p:nvSpPr>
        <p:spPr/>
        <p:txBody>
          <a:bodyPr/>
          <a:lstStyle/>
          <a:p>
            <a:pPr>
              <a:defRPr/>
            </a:pPr>
            <a:fld id="{739CD4AA-53F6-4A62-9228-B8CE3780264B}" type="slidenum">
              <a:rPr lang="de-AT" smtClean="0"/>
              <a:pPr>
                <a:defRPr/>
              </a:pPr>
              <a:t>12</a:t>
            </a:fld>
            <a:endParaRPr lang="de-AT"/>
          </a:p>
        </p:txBody>
      </p:sp>
    </p:spTree>
    <p:extLst>
      <p:ext uri="{BB962C8B-B14F-4D97-AF65-F5344CB8AC3E}">
        <p14:creationId xmlns:p14="http://schemas.microsoft.com/office/powerpoint/2010/main" val="1591454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93A31-24B6-7CB7-2FFE-17245015DA7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A8A2560-886E-A2A8-1152-AC87733A700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9CDC76F-3B12-81A4-ABDB-C492028E930F}"/>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D780BCA2-D349-FB61-6CCA-5D8CE2699657}"/>
              </a:ext>
            </a:extLst>
          </p:cNvPr>
          <p:cNvSpPr>
            <a:spLocks noGrp="1"/>
          </p:cNvSpPr>
          <p:nvPr>
            <p:ph type="sldNum" sz="quarter" idx="5"/>
          </p:nvPr>
        </p:nvSpPr>
        <p:spPr/>
        <p:txBody>
          <a:bodyPr/>
          <a:lstStyle/>
          <a:p>
            <a:pPr>
              <a:defRPr/>
            </a:pPr>
            <a:fld id="{739CD4AA-53F6-4A62-9228-B8CE3780264B}" type="slidenum">
              <a:rPr lang="de-AT" smtClean="0"/>
              <a:pPr>
                <a:defRPr/>
              </a:pPr>
              <a:t>13</a:t>
            </a:fld>
            <a:endParaRPr lang="de-AT"/>
          </a:p>
        </p:txBody>
      </p:sp>
    </p:spTree>
    <p:extLst>
      <p:ext uri="{BB962C8B-B14F-4D97-AF65-F5344CB8AC3E}">
        <p14:creationId xmlns:p14="http://schemas.microsoft.com/office/powerpoint/2010/main" val="612805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6CF90-90CA-BE16-3599-B9656DE6AB3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12A14EF-3D4E-0408-7A45-2B79F4333F9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5AEBCCA-8740-768C-6365-87CE73672F74}"/>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BB199D8D-BF3C-E4C9-D707-C0B8DB2D8A1A}"/>
              </a:ext>
            </a:extLst>
          </p:cNvPr>
          <p:cNvSpPr>
            <a:spLocks noGrp="1"/>
          </p:cNvSpPr>
          <p:nvPr>
            <p:ph type="sldNum" sz="quarter" idx="5"/>
          </p:nvPr>
        </p:nvSpPr>
        <p:spPr/>
        <p:txBody>
          <a:bodyPr/>
          <a:lstStyle/>
          <a:p>
            <a:pPr>
              <a:defRPr/>
            </a:pPr>
            <a:fld id="{739CD4AA-53F6-4A62-9228-B8CE3780264B}" type="slidenum">
              <a:rPr lang="de-AT" smtClean="0"/>
              <a:pPr>
                <a:defRPr/>
              </a:pPr>
              <a:t>14</a:t>
            </a:fld>
            <a:endParaRPr lang="de-AT"/>
          </a:p>
        </p:txBody>
      </p:sp>
    </p:spTree>
    <p:extLst>
      <p:ext uri="{BB962C8B-B14F-4D97-AF65-F5344CB8AC3E}">
        <p14:creationId xmlns:p14="http://schemas.microsoft.com/office/powerpoint/2010/main" val="296207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B5558-7677-20F8-D243-08BC6149EA7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735BFEE-E6E8-DCD5-395D-74CDED85CCC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518C788-F4E1-954D-189B-23F8C4F76F72}"/>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EC877B88-0341-2DB2-C511-9E5F0BAB6EE5}"/>
              </a:ext>
            </a:extLst>
          </p:cNvPr>
          <p:cNvSpPr>
            <a:spLocks noGrp="1"/>
          </p:cNvSpPr>
          <p:nvPr>
            <p:ph type="sldNum" sz="quarter" idx="5"/>
          </p:nvPr>
        </p:nvSpPr>
        <p:spPr/>
        <p:txBody>
          <a:bodyPr/>
          <a:lstStyle/>
          <a:p>
            <a:pPr>
              <a:defRPr/>
            </a:pPr>
            <a:fld id="{739CD4AA-53F6-4A62-9228-B8CE3780264B}" type="slidenum">
              <a:rPr lang="de-AT" smtClean="0"/>
              <a:pPr>
                <a:defRPr/>
              </a:pPr>
              <a:t>15</a:t>
            </a:fld>
            <a:endParaRPr lang="de-AT"/>
          </a:p>
        </p:txBody>
      </p:sp>
    </p:spTree>
    <p:extLst>
      <p:ext uri="{BB962C8B-B14F-4D97-AF65-F5344CB8AC3E}">
        <p14:creationId xmlns:p14="http://schemas.microsoft.com/office/powerpoint/2010/main" val="3186504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3FCB5-B1E3-BE9F-80E3-9234ADDD439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8B61374-87AA-1719-B2A3-6096C6E2907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66406B6-6A5B-CB32-07C2-3EE9761F94CE}"/>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02E3F7B7-5210-DBB4-21C9-F6AB139C022C}"/>
              </a:ext>
            </a:extLst>
          </p:cNvPr>
          <p:cNvSpPr>
            <a:spLocks noGrp="1"/>
          </p:cNvSpPr>
          <p:nvPr>
            <p:ph type="sldNum" sz="quarter" idx="5"/>
          </p:nvPr>
        </p:nvSpPr>
        <p:spPr/>
        <p:txBody>
          <a:bodyPr/>
          <a:lstStyle/>
          <a:p>
            <a:pPr>
              <a:defRPr/>
            </a:pPr>
            <a:fld id="{739CD4AA-53F6-4A62-9228-B8CE3780264B}" type="slidenum">
              <a:rPr lang="de-AT" smtClean="0"/>
              <a:pPr>
                <a:defRPr/>
              </a:pPr>
              <a:t>16</a:t>
            </a:fld>
            <a:endParaRPr lang="de-AT"/>
          </a:p>
        </p:txBody>
      </p:sp>
    </p:spTree>
    <p:extLst>
      <p:ext uri="{BB962C8B-B14F-4D97-AF65-F5344CB8AC3E}">
        <p14:creationId xmlns:p14="http://schemas.microsoft.com/office/powerpoint/2010/main" val="939658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F97F7-A15C-BB41-AA6B-9B7DC3ABBD6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25E5BDF-073C-07C5-D025-FF0D83210A9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A004F5B-0748-5C64-FC82-33FD7D8B914E}"/>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6040453B-F1CA-2998-18FC-D6866506E14A}"/>
              </a:ext>
            </a:extLst>
          </p:cNvPr>
          <p:cNvSpPr>
            <a:spLocks noGrp="1"/>
          </p:cNvSpPr>
          <p:nvPr>
            <p:ph type="sldNum" sz="quarter" idx="5"/>
          </p:nvPr>
        </p:nvSpPr>
        <p:spPr/>
        <p:txBody>
          <a:bodyPr/>
          <a:lstStyle/>
          <a:p>
            <a:pPr>
              <a:defRPr/>
            </a:pPr>
            <a:fld id="{739CD4AA-53F6-4A62-9228-B8CE3780264B}" type="slidenum">
              <a:rPr lang="de-AT" smtClean="0"/>
              <a:pPr>
                <a:defRPr/>
              </a:pPr>
              <a:t>17</a:t>
            </a:fld>
            <a:endParaRPr lang="de-AT"/>
          </a:p>
        </p:txBody>
      </p:sp>
    </p:spTree>
    <p:extLst>
      <p:ext uri="{BB962C8B-B14F-4D97-AF65-F5344CB8AC3E}">
        <p14:creationId xmlns:p14="http://schemas.microsoft.com/office/powerpoint/2010/main" val="27766672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FBE4A-106F-F15D-9978-41520ACD4A0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810FF6B-9593-C81E-1D81-83F3192D5CA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EAF74A8-F313-46E1-5FBE-B078CF27F458}"/>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6B93F808-0065-1DC8-3D11-B02D0B3804BA}"/>
              </a:ext>
            </a:extLst>
          </p:cNvPr>
          <p:cNvSpPr>
            <a:spLocks noGrp="1"/>
          </p:cNvSpPr>
          <p:nvPr>
            <p:ph type="sldNum" sz="quarter" idx="5"/>
          </p:nvPr>
        </p:nvSpPr>
        <p:spPr/>
        <p:txBody>
          <a:bodyPr/>
          <a:lstStyle/>
          <a:p>
            <a:pPr>
              <a:defRPr/>
            </a:pPr>
            <a:fld id="{739CD4AA-53F6-4A62-9228-B8CE3780264B}" type="slidenum">
              <a:rPr lang="de-AT" smtClean="0"/>
              <a:pPr>
                <a:defRPr/>
              </a:pPr>
              <a:t>18</a:t>
            </a:fld>
            <a:endParaRPr lang="de-AT"/>
          </a:p>
        </p:txBody>
      </p:sp>
    </p:spTree>
    <p:extLst>
      <p:ext uri="{BB962C8B-B14F-4D97-AF65-F5344CB8AC3E}">
        <p14:creationId xmlns:p14="http://schemas.microsoft.com/office/powerpoint/2010/main" val="1524780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0CF00-A2C7-14DC-C960-A8F6D4E82ED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D859050-BFE7-A7DB-E1E3-96595C35F0F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55B4E1D-439C-3759-85D0-86A64F295652}"/>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B81DFCA3-D2D0-52E2-FA69-283C637B0EEF}"/>
              </a:ext>
            </a:extLst>
          </p:cNvPr>
          <p:cNvSpPr>
            <a:spLocks noGrp="1"/>
          </p:cNvSpPr>
          <p:nvPr>
            <p:ph type="sldNum" sz="quarter" idx="5"/>
          </p:nvPr>
        </p:nvSpPr>
        <p:spPr/>
        <p:txBody>
          <a:bodyPr/>
          <a:lstStyle/>
          <a:p>
            <a:pPr>
              <a:defRPr/>
            </a:pPr>
            <a:fld id="{739CD4AA-53F6-4A62-9228-B8CE3780264B}" type="slidenum">
              <a:rPr lang="de-AT" smtClean="0"/>
              <a:pPr>
                <a:defRPr/>
              </a:pPr>
              <a:t>19</a:t>
            </a:fld>
            <a:endParaRPr lang="de-AT"/>
          </a:p>
        </p:txBody>
      </p:sp>
    </p:spTree>
    <p:extLst>
      <p:ext uri="{BB962C8B-B14F-4D97-AF65-F5344CB8AC3E}">
        <p14:creationId xmlns:p14="http://schemas.microsoft.com/office/powerpoint/2010/main" val="2602256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6FF89-E890-B680-3765-CF784DE9C89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A486F74-FEB7-0568-AEDF-AD6472AE8A4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9274668-D4BB-1E05-37DC-0DE0AFDD22CC}"/>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0750F855-D7CE-FFC1-EE46-57D4DFB5CE02}"/>
              </a:ext>
            </a:extLst>
          </p:cNvPr>
          <p:cNvSpPr>
            <a:spLocks noGrp="1"/>
          </p:cNvSpPr>
          <p:nvPr>
            <p:ph type="sldNum" sz="quarter" idx="5"/>
          </p:nvPr>
        </p:nvSpPr>
        <p:spPr/>
        <p:txBody>
          <a:bodyPr/>
          <a:lstStyle/>
          <a:p>
            <a:pPr>
              <a:defRPr/>
            </a:pPr>
            <a:fld id="{739CD4AA-53F6-4A62-9228-B8CE3780264B}" type="slidenum">
              <a:rPr lang="de-AT" smtClean="0"/>
              <a:pPr>
                <a:defRPr/>
              </a:pPr>
              <a:t>20</a:t>
            </a:fld>
            <a:endParaRPr lang="de-AT"/>
          </a:p>
        </p:txBody>
      </p:sp>
    </p:spTree>
    <p:extLst>
      <p:ext uri="{BB962C8B-B14F-4D97-AF65-F5344CB8AC3E}">
        <p14:creationId xmlns:p14="http://schemas.microsoft.com/office/powerpoint/2010/main" val="1047494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C059B-4B0D-EC9E-667C-05B2AB3FD09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A857F28-9954-65AE-121C-A7C42380E39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C444312-200B-5DF6-A16D-0280AAE157C7}"/>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EF265F1C-FB30-BA68-DD8F-C68699EE2023}"/>
              </a:ext>
            </a:extLst>
          </p:cNvPr>
          <p:cNvSpPr>
            <a:spLocks noGrp="1"/>
          </p:cNvSpPr>
          <p:nvPr>
            <p:ph type="sldNum" sz="quarter" idx="5"/>
          </p:nvPr>
        </p:nvSpPr>
        <p:spPr/>
        <p:txBody>
          <a:bodyPr/>
          <a:lstStyle/>
          <a:p>
            <a:pPr>
              <a:defRPr/>
            </a:pPr>
            <a:fld id="{739CD4AA-53F6-4A62-9228-B8CE3780264B}" type="slidenum">
              <a:rPr lang="de-AT" smtClean="0"/>
              <a:pPr>
                <a:defRPr/>
              </a:pPr>
              <a:t>21</a:t>
            </a:fld>
            <a:endParaRPr lang="de-AT"/>
          </a:p>
        </p:txBody>
      </p:sp>
    </p:spTree>
    <p:extLst>
      <p:ext uri="{BB962C8B-B14F-4D97-AF65-F5344CB8AC3E}">
        <p14:creationId xmlns:p14="http://schemas.microsoft.com/office/powerpoint/2010/main" val="2648691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C22F9-8F3F-F2BF-B6A1-92227894498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1E63E3A-0A37-0D6E-6ED9-41311A60E7C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1715926-7E0A-6CA1-9FF3-64AF1ABC5EEC}"/>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85E03781-9F04-BA49-21A7-9D46895DA650}"/>
              </a:ext>
            </a:extLst>
          </p:cNvPr>
          <p:cNvSpPr>
            <a:spLocks noGrp="1"/>
          </p:cNvSpPr>
          <p:nvPr>
            <p:ph type="sldNum" sz="quarter" idx="5"/>
          </p:nvPr>
        </p:nvSpPr>
        <p:spPr/>
        <p:txBody>
          <a:bodyPr/>
          <a:lstStyle/>
          <a:p>
            <a:pPr>
              <a:defRPr/>
            </a:pPr>
            <a:fld id="{739CD4AA-53F6-4A62-9228-B8CE3780264B}" type="slidenum">
              <a:rPr lang="de-AT" smtClean="0"/>
              <a:pPr>
                <a:defRPr/>
              </a:pPr>
              <a:t>22</a:t>
            </a:fld>
            <a:endParaRPr lang="de-AT"/>
          </a:p>
        </p:txBody>
      </p:sp>
    </p:spTree>
    <p:extLst>
      <p:ext uri="{BB962C8B-B14F-4D97-AF65-F5344CB8AC3E}">
        <p14:creationId xmlns:p14="http://schemas.microsoft.com/office/powerpoint/2010/main" val="2584965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960BB-C2F2-AD8D-1809-B7DEAF37770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3F4AC12-19E0-0106-65DF-C0707757E82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A769CA4-D84D-6105-59C5-FEB56328336E}"/>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34BA6941-7023-F581-800A-786F64A5AF54}"/>
              </a:ext>
            </a:extLst>
          </p:cNvPr>
          <p:cNvSpPr>
            <a:spLocks noGrp="1"/>
          </p:cNvSpPr>
          <p:nvPr>
            <p:ph type="sldNum" sz="quarter" idx="5"/>
          </p:nvPr>
        </p:nvSpPr>
        <p:spPr/>
        <p:txBody>
          <a:bodyPr/>
          <a:lstStyle/>
          <a:p>
            <a:pPr>
              <a:defRPr/>
            </a:pPr>
            <a:fld id="{739CD4AA-53F6-4A62-9228-B8CE3780264B}" type="slidenum">
              <a:rPr lang="de-AT" smtClean="0"/>
              <a:pPr>
                <a:defRPr/>
              </a:pPr>
              <a:t>23</a:t>
            </a:fld>
            <a:endParaRPr lang="de-AT"/>
          </a:p>
        </p:txBody>
      </p:sp>
    </p:spTree>
    <p:extLst>
      <p:ext uri="{BB962C8B-B14F-4D97-AF65-F5344CB8AC3E}">
        <p14:creationId xmlns:p14="http://schemas.microsoft.com/office/powerpoint/2010/main" val="32810365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Univers" panose="020B0503020202020204" pitchFamily="34" charset="0"/>
                <a:ea typeface="Calibri" panose="020F0502020204030204" pitchFamily="34" charset="0"/>
                <a:cs typeface="Times New Roman" panose="02020603050405020304" pitchFamily="18" charset="0"/>
              </a:rPr>
              <a:t>Jahr				2024	2025</a:t>
            </a:r>
          </a:p>
          <a:p>
            <a:r>
              <a:rPr lang="de-DE" dirty="0">
                <a:latin typeface="Univers" panose="020B0503020202020204" pitchFamily="34" charset="0"/>
                <a:ea typeface="Calibri" panose="020F0502020204030204" pitchFamily="34" charset="0"/>
                <a:cs typeface="Times New Roman" panose="02020603050405020304" pitchFamily="18" charset="0"/>
              </a:rPr>
              <a:t>Ausschusssachen			672	653</a:t>
            </a:r>
          </a:p>
          <a:p>
            <a:r>
              <a:rPr lang="de-DE" dirty="0">
                <a:latin typeface="Univers" panose="020B0503020202020204" pitchFamily="34" charset="0"/>
                <a:ea typeface="Calibri" panose="020F0502020204030204" pitchFamily="34" charset="0"/>
                <a:cs typeface="Times New Roman" panose="02020603050405020304" pitchFamily="18" charset="0"/>
              </a:rPr>
              <a:t>davon Beschwerdesachen			52	63</a:t>
            </a:r>
          </a:p>
          <a:p>
            <a:r>
              <a:rPr lang="de-DE" dirty="0">
                <a:latin typeface="Univers" panose="020B0503020202020204" pitchFamily="34" charset="0"/>
                <a:ea typeface="Calibri" panose="020F0502020204030204" pitchFamily="34" charset="0"/>
                <a:cs typeface="Times New Roman" panose="02020603050405020304" pitchFamily="18" charset="0"/>
              </a:rPr>
              <a:t>Ansuchen um Honorarüberprüfung inkl. Schlichtung	24+2	10+2</a:t>
            </a:r>
          </a:p>
          <a:p>
            <a:r>
              <a:rPr lang="de-DE" dirty="0">
                <a:latin typeface="Univers" panose="020B0503020202020204" pitchFamily="34" charset="0"/>
                <a:ea typeface="Calibri" panose="020F0502020204030204" pitchFamily="34" charset="0"/>
                <a:cs typeface="Times New Roman" panose="02020603050405020304" pitchFamily="18" charset="0"/>
              </a:rPr>
              <a:t>Ansuchen, Anfragen und Mitteilungen in Standessachen	596	580</a:t>
            </a:r>
          </a:p>
          <a:p>
            <a:r>
              <a:rPr lang="de-DE" dirty="0">
                <a:latin typeface="Univers" panose="020B0503020202020204" pitchFamily="34" charset="0"/>
                <a:ea typeface="Calibri" panose="020F0502020204030204" pitchFamily="34" charset="0"/>
                <a:cs typeface="Times New Roman" panose="02020603050405020304" pitchFamily="18" charset="0"/>
              </a:rPr>
              <a:t>Mitteilungen von EU-RAe über Tätigkeit in Ö.	3	6</a:t>
            </a:r>
          </a:p>
          <a:p>
            <a:r>
              <a:rPr lang="de-DE" dirty="0">
                <a:latin typeface="Univers" panose="020B0503020202020204" pitchFamily="34" charset="0"/>
                <a:ea typeface="Calibri" panose="020F0502020204030204" pitchFamily="34" charset="0"/>
                <a:cs typeface="Times New Roman" panose="02020603050405020304" pitchFamily="18" charset="0"/>
              </a:rPr>
              <a:t>Ausschusssitzungen			35	30</a:t>
            </a:r>
          </a:p>
          <a:p>
            <a:endParaRPr lang="de-DE" dirty="0">
              <a:latin typeface="Univers" panose="020B0503020202020204" pitchFamily="34" charset="0"/>
              <a:ea typeface="Calibri" panose="020F0502020204030204" pitchFamily="34" charset="0"/>
              <a:cs typeface="Times New Roman" panose="02020603050405020304" pitchFamily="18" charset="0"/>
            </a:endParaRPr>
          </a:p>
          <a:p>
            <a:pPr defTabSz="881939">
              <a:defRPr/>
            </a:pPr>
            <a:r>
              <a:rPr lang="de-DE" dirty="0">
                <a:latin typeface="Univers" panose="020B0503020202020204" pitchFamily="34" charset="0"/>
                <a:ea typeface="Calibri" panose="020F0502020204030204" pitchFamily="34" charset="0"/>
                <a:cs typeface="Times New Roman" panose="02020603050405020304" pitchFamily="18" charset="0"/>
              </a:rPr>
              <a:t>Seit der letzten Vollversammlung am 23.10.2025 bis 13.10.2026 stattgefundene Sitzungen:</a:t>
            </a:r>
          </a:p>
          <a:p>
            <a:pPr defTabSz="881939">
              <a:defRPr/>
            </a:pPr>
            <a:r>
              <a:rPr lang="de-DE" dirty="0">
                <a:latin typeface="Univers" panose="020B0503020202020204" pitchFamily="34" charset="0"/>
                <a:ea typeface="Calibri" panose="020F0502020204030204" pitchFamily="34" charset="0"/>
                <a:cs typeface="Times New Roman" panose="02020603050405020304" pitchFamily="18" charset="0"/>
              </a:rPr>
              <a:t>Ausschuss-Sitzungen (24), Präsidentenrat (6), Vertreterversammlungen (2) </a:t>
            </a:r>
          </a:p>
          <a:p>
            <a:endParaRPr lang="de-DE" dirty="0">
              <a:latin typeface="Univers" panose="020B0503020202020204" pitchFamily="34" charset="0"/>
              <a:ea typeface="Calibri" panose="020F0502020204030204" pitchFamily="34" charset="0"/>
              <a:cs typeface="Times New Roman" panose="02020603050405020304" pitchFamily="18" charset="0"/>
            </a:endParaRPr>
          </a:p>
          <a:p>
            <a:r>
              <a:rPr lang="de-DE" dirty="0">
                <a:latin typeface="Univers" panose="020B0503020202020204" pitchFamily="34" charset="0"/>
                <a:ea typeface="Calibri" panose="020F0502020204030204" pitchFamily="34" charset="0"/>
                <a:cs typeface="Times New Roman" panose="02020603050405020304" pitchFamily="18" charset="0"/>
              </a:rPr>
              <a:t>Seit der vorletzten Vollversammlung vom 21.10.2024 bis zur letzten Vollversammlung am 23.10.2025 stattgefundene Sitzungen:</a:t>
            </a:r>
          </a:p>
          <a:p>
            <a:r>
              <a:rPr lang="de-DE" dirty="0">
                <a:latin typeface="Univers" panose="020B0503020202020204" pitchFamily="34" charset="0"/>
                <a:ea typeface="Calibri" panose="020F0502020204030204" pitchFamily="34" charset="0"/>
                <a:cs typeface="Times New Roman" panose="02020603050405020304" pitchFamily="18" charset="0"/>
              </a:rPr>
              <a:t>Ausschuss-Sitzungen (28), Präsidentenrat (6), Vertreterversammlungen (2)</a:t>
            </a:r>
          </a:p>
          <a:p>
            <a:endParaRPr lang="de-DE" dirty="0">
              <a:latin typeface="Univers" panose="020B0503020202020204" pitchFamily="34" charset="0"/>
              <a:ea typeface="Calibri" panose="020F0502020204030204" pitchFamily="34" charset="0"/>
              <a:cs typeface="Times New Roman" panose="02020603050405020304" pitchFamily="18" charset="0"/>
            </a:endParaRPr>
          </a:p>
          <a:p>
            <a:endParaRPr lang="de-DE" dirty="0">
              <a:latin typeface="Univers" panose="020B0503020202020204" pitchFamily="34" charset="0"/>
              <a:ea typeface="Calibri" panose="020F0502020204030204" pitchFamily="34" charset="0"/>
              <a:cs typeface="Times New Roman" panose="02020603050405020304" pitchFamily="18" charset="0"/>
            </a:endParaRPr>
          </a:p>
          <a:p>
            <a:endParaRPr lang="de-AT" dirty="0">
              <a:latin typeface="Univers" panose="020B0503020202020204" pitchFamily="34" charset="0"/>
              <a:ea typeface="Calibri" panose="020F0502020204030204" pitchFamily="34" charset="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24</a:t>
            </a:fld>
            <a:endParaRPr lang="de-AT"/>
          </a:p>
        </p:txBody>
      </p:sp>
    </p:spTree>
    <p:extLst>
      <p:ext uri="{BB962C8B-B14F-4D97-AF65-F5344CB8AC3E}">
        <p14:creationId xmlns:p14="http://schemas.microsoft.com/office/powerpoint/2010/main" val="268132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endParaRPr lang="de-DE" b="0" dirty="0"/>
          </a:p>
          <a:p>
            <a:pPr defTabSz="919977">
              <a:defRPr/>
            </a:pPr>
            <a:endParaRPr lang="de-AT" dirty="0"/>
          </a:p>
          <a:p>
            <a:endParaRPr lang="de-AT"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25</a:t>
            </a:fld>
            <a:endParaRPr lang="de-AT"/>
          </a:p>
        </p:txBody>
      </p:sp>
    </p:spTree>
    <p:extLst>
      <p:ext uri="{BB962C8B-B14F-4D97-AF65-F5344CB8AC3E}">
        <p14:creationId xmlns:p14="http://schemas.microsoft.com/office/powerpoint/2010/main" val="1733871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b="1" dirty="0"/>
              <a:t>Kurzbericht Presse- und Öffentlichkeitsarbeit </a:t>
            </a:r>
            <a:endParaRPr lang="de-AT" sz="1000" dirty="0"/>
          </a:p>
          <a:p>
            <a:r>
              <a:rPr lang="de-DE" sz="1000" b="1" dirty="0"/>
              <a:t> </a:t>
            </a:r>
            <a:endParaRPr lang="de-AT" sz="1000" dirty="0"/>
          </a:p>
          <a:p>
            <a:r>
              <a:rPr lang="de-AT" sz="1200" b="1" kern="1200" dirty="0">
                <a:solidFill>
                  <a:schemeClr val="tx1"/>
                </a:solidFill>
                <a:effectLst/>
                <a:latin typeface="+mn-lt"/>
                <a:ea typeface="+mn-ea"/>
                <a:cs typeface="+mn-cs"/>
              </a:rPr>
              <a:t>Medienkooperationen</a:t>
            </a:r>
            <a:endParaRPr lang="de-AT" sz="1200" kern="1200" dirty="0">
              <a:solidFill>
                <a:schemeClr val="tx1"/>
              </a:solidFill>
              <a:effectLst/>
              <a:latin typeface="+mn-lt"/>
              <a:ea typeface="+mn-ea"/>
              <a:cs typeface="+mn-cs"/>
            </a:endParaRPr>
          </a:p>
          <a:p>
            <a:pPr lvl="0"/>
            <a:r>
              <a:rPr lang="de-AT" sz="1200" kern="1200" dirty="0">
                <a:solidFill>
                  <a:schemeClr val="tx1"/>
                </a:solidFill>
                <a:effectLst/>
                <a:latin typeface="+mn-lt"/>
                <a:ea typeface="+mn-ea"/>
                <a:cs typeface="+mn-cs"/>
              </a:rPr>
              <a:t>Kooperationen mit TT, Krone, Bezirksblättern und ORF (24 TV-Sendungen) laufen erfolgreich weiter.</a:t>
            </a:r>
          </a:p>
          <a:p>
            <a:pPr lvl="0"/>
            <a:r>
              <a:rPr lang="de-AT" sz="1200" kern="1200" dirty="0">
                <a:solidFill>
                  <a:schemeClr val="tx1"/>
                </a:solidFill>
                <a:effectLst/>
                <a:latin typeface="+mn-lt"/>
                <a:ea typeface="+mn-ea"/>
                <a:cs typeface="+mn-cs"/>
              </a:rPr>
              <a:t>Neu: ORF-TV-Studio („Alles was Recht ist“)</a:t>
            </a:r>
          </a:p>
          <a:p>
            <a:pPr lvl="0"/>
            <a:r>
              <a:rPr lang="de-AT" sz="1200" kern="1200" dirty="0">
                <a:solidFill>
                  <a:schemeClr val="tx1"/>
                </a:solidFill>
                <a:effectLst/>
                <a:latin typeface="+mn-lt"/>
                <a:ea typeface="+mn-ea"/>
                <a:cs typeface="+mn-cs"/>
              </a:rPr>
              <a:t>8 Info-Videos mit den Bezirksblättern für </a:t>
            </a:r>
            <a:r>
              <a:rPr lang="de-AT" sz="1200" kern="1200" dirty="0" err="1">
                <a:solidFill>
                  <a:schemeClr val="tx1"/>
                </a:solidFill>
                <a:effectLst/>
                <a:latin typeface="+mn-lt"/>
                <a:ea typeface="+mn-ea"/>
                <a:cs typeface="+mn-cs"/>
              </a:rPr>
              <a:t>Social</a:t>
            </a:r>
            <a:r>
              <a:rPr lang="de-AT" sz="1200" kern="1200" dirty="0">
                <a:solidFill>
                  <a:schemeClr val="tx1"/>
                </a:solidFill>
                <a:effectLst/>
                <a:latin typeface="+mn-lt"/>
                <a:ea typeface="+mn-ea"/>
                <a:cs typeface="+mn-cs"/>
              </a:rPr>
              <a:t> Media.</a:t>
            </a:r>
          </a:p>
          <a:p>
            <a:r>
              <a:rPr lang="de-AT" sz="1200" b="1" kern="1200" dirty="0">
                <a:solidFill>
                  <a:schemeClr val="tx1"/>
                </a:solidFill>
                <a:effectLst/>
                <a:latin typeface="+mn-lt"/>
                <a:ea typeface="+mn-ea"/>
                <a:cs typeface="+mn-cs"/>
              </a:rPr>
              <a:t> </a:t>
            </a:r>
            <a:endParaRPr lang="de-AT" sz="1200" kern="1200" dirty="0">
              <a:solidFill>
                <a:schemeClr val="tx1"/>
              </a:solidFill>
              <a:effectLst/>
              <a:latin typeface="+mn-lt"/>
              <a:ea typeface="+mn-ea"/>
              <a:cs typeface="+mn-cs"/>
            </a:endParaRPr>
          </a:p>
          <a:p>
            <a:r>
              <a:rPr lang="de-AT" sz="1200" b="1" kern="1200" dirty="0">
                <a:solidFill>
                  <a:schemeClr val="tx1"/>
                </a:solidFill>
                <a:effectLst/>
                <a:latin typeface="+mn-lt"/>
                <a:ea typeface="+mn-ea"/>
                <a:cs typeface="+mn-cs"/>
              </a:rPr>
              <a:t>Digitales &amp; </a:t>
            </a:r>
            <a:r>
              <a:rPr lang="de-AT" sz="1200" b="1" kern="1200" dirty="0" err="1">
                <a:solidFill>
                  <a:schemeClr val="tx1"/>
                </a:solidFill>
                <a:effectLst/>
                <a:latin typeface="+mn-lt"/>
                <a:ea typeface="+mn-ea"/>
                <a:cs typeface="+mn-cs"/>
              </a:rPr>
              <a:t>Social</a:t>
            </a:r>
            <a:r>
              <a:rPr lang="de-AT" sz="1200" b="1" kern="1200" dirty="0">
                <a:solidFill>
                  <a:schemeClr val="tx1"/>
                </a:solidFill>
                <a:effectLst/>
                <a:latin typeface="+mn-lt"/>
                <a:ea typeface="+mn-ea"/>
                <a:cs typeface="+mn-cs"/>
              </a:rPr>
              <a:t> Media</a:t>
            </a:r>
            <a:endParaRPr lang="de-AT" sz="1200" kern="1200" dirty="0">
              <a:solidFill>
                <a:schemeClr val="tx1"/>
              </a:solidFill>
              <a:effectLst/>
              <a:latin typeface="+mn-lt"/>
              <a:ea typeface="+mn-ea"/>
              <a:cs typeface="+mn-cs"/>
            </a:endParaRPr>
          </a:p>
          <a:p>
            <a:pPr lvl="0"/>
            <a:r>
              <a:rPr lang="de-AT" sz="1200" kern="1200" dirty="0">
                <a:solidFill>
                  <a:schemeClr val="tx1"/>
                </a:solidFill>
                <a:effectLst/>
                <a:latin typeface="+mn-lt"/>
                <a:ea typeface="+mn-ea"/>
                <a:cs typeface="+mn-cs"/>
              </a:rPr>
              <a:t>Instagram wächst (ca. 510 Follower), LinkedIn in Planung.</a:t>
            </a:r>
          </a:p>
          <a:p>
            <a:pPr lvl="0"/>
            <a:r>
              <a:rPr lang="de-AT" sz="1200" kern="1200" dirty="0">
                <a:solidFill>
                  <a:schemeClr val="tx1"/>
                </a:solidFill>
                <a:effectLst/>
                <a:latin typeface="+mn-lt"/>
                <a:ea typeface="+mn-ea"/>
                <a:cs typeface="+mn-cs"/>
              </a:rPr>
              <a:t>Website-Relaunch wird dieses/nächstes Jahr umgesetzt.</a:t>
            </a:r>
          </a:p>
          <a:p>
            <a:r>
              <a:rPr lang="de-AT" sz="1200" kern="1200" dirty="0">
                <a:solidFill>
                  <a:schemeClr val="tx1"/>
                </a:solidFill>
                <a:effectLst/>
                <a:latin typeface="+mn-lt"/>
                <a:ea typeface="+mn-ea"/>
                <a:cs typeface="+mn-cs"/>
              </a:rPr>
              <a:t> </a:t>
            </a:r>
          </a:p>
          <a:p>
            <a:r>
              <a:rPr lang="de-AT" sz="1200" b="1" kern="1200" dirty="0">
                <a:solidFill>
                  <a:schemeClr val="tx1"/>
                </a:solidFill>
                <a:effectLst/>
                <a:latin typeface="+mn-lt"/>
                <a:ea typeface="+mn-ea"/>
                <a:cs typeface="+mn-cs"/>
              </a:rPr>
              <a:t>Berufsattraktivierung &amp; Nachwuchs</a:t>
            </a:r>
            <a:endParaRPr lang="de-AT" sz="1200" kern="1200" dirty="0">
              <a:solidFill>
                <a:schemeClr val="tx1"/>
              </a:solidFill>
              <a:effectLst/>
              <a:latin typeface="+mn-lt"/>
              <a:ea typeface="+mn-ea"/>
              <a:cs typeface="+mn-cs"/>
            </a:endParaRPr>
          </a:p>
          <a:p>
            <a:pPr lvl="0"/>
            <a:r>
              <a:rPr lang="de-AT" sz="1200" kern="1200" dirty="0">
                <a:solidFill>
                  <a:schemeClr val="tx1"/>
                </a:solidFill>
                <a:effectLst/>
                <a:latin typeface="+mn-lt"/>
                <a:ea typeface="+mn-ea"/>
                <a:cs typeface="+mn-cs"/>
              </a:rPr>
              <a:t>Kooperation Forum Freie Berufe: Präsentation Berufsgruppen in Print (TT-Beilage, ECHO-Karriere)</a:t>
            </a:r>
          </a:p>
          <a:p>
            <a:pPr lvl="0"/>
            <a:endParaRPr lang="de-AT" sz="1200" kern="1200" dirty="0">
              <a:solidFill>
                <a:schemeClr val="tx1"/>
              </a:solidFill>
              <a:effectLst/>
              <a:latin typeface="+mn-lt"/>
              <a:ea typeface="+mn-ea"/>
              <a:cs typeface="+mn-cs"/>
            </a:endParaRPr>
          </a:p>
          <a:p>
            <a:pPr lvl="0"/>
            <a:r>
              <a:rPr lang="de-AT" sz="1200" kern="1200" dirty="0">
                <a:solidFill>
                  <a:schemeClr val="tx1"/>
                </a:solidFill>
                <a:effectLst/>
                <a:latin typeface="+mn-lt"/>
                <a:ea typeface="+mn-ea"/>
                <a:cs typeface="+mn-cs"/>
              </a:rPr>
              <a:t>Juristische Vorbilder: Vortrag an der Uni Innsbruck.</a:t>
            </a:r>
          </a:p>
          <a:p>
            <a:pPr lvl="0"/>
            <a:r>
              <a:rPr lang="de-AT" sz="1200" kern="1200" dirty="0">
                <a:solidFill>
                  <a:schemeClr val="tx1"/>
                </a:solidFill>
                <a:effectLst/>
                <a:latin typeface="+mn-lt"/>
                <a:ea typeface="+mn-ea"/>
                <a:cs typeface="+mn-cs"/>
              </a:rPr>
              <a:t>Wegen Vorurteilen/Fehlvorstellungen: Künftig mehr Aufklärung nötig (z. B. auf Berufsmessen, Studium etc.).</a:t>
            </a:r>
          </a:p>
          <a:p>
            <a:r>
              <a:rPr lang="de-AT" sz="1200" b="1" kern="1200" dirty="0">
                <a:solidFill>
                  <a:schemeClr val="tx1"/>
                </a:solidFill>
                <a:effectLst/>
                <a:latin typeface="+mn-lt"/>
                <a:ea typeface="+mn-ea"/>
                <a:cs typeface="+mn-cs"/>
              </a:rPr>
              <a:t> </a:t>
            </a:r>
            <a:endParaRPr lang="de-AT" sz="1200" kern="1200" dirty="0">
              <a:solidFill>
                <a:schemeClr val="tx1"/>
              </a:solidFill>
              <a:effectLst/>
              <a:latin typeface="+mn-lt"/>
              <a:ea typeface="+mn-ea"/>
              <a:cs typeface="+mn-cs"/>
            </a:endParaRPr>
          </a:p>
          <a:p>
            <a:r>
              <a:rPr lang="de-AT" sz="1200" b="1" kern="1200" dirty="0">
                <a:solidFill>
                  <a:schemeClr val="tx1"/>
                </a:solidFill>
                <a:effectLst/>
                <a:latin typeface="+mn-lt"/>
                <a:ea typeface="+mn-ea"/>
                <a:cs typeface="+mn-cs"/>
              </a:rPr>
              <a:t>Aus- und Fortbildung &amp; Events</a:t>
            </a:r>
            <a:endParaRPr lang="de-AT" sz="1200" kern="1200" dirty="0">
              <a:solidFill>
                <a:schemeClr val="tx1"/>
              </a:solidFill>
              <a:effectLst/>
              <a:latin typeface="+mn-lt"/>
              <a:ea typeface="+mn-ea"/>
              <a:cs typeface="+mn-cs"/>
            </a:endParaRPr>
          </a:p>
          <a:p>
            <a:pPr lvl="0"/>
            <a:r>
              <a:rPr lang="de-AT" sz="1200" kern="1200" dirty="0">
                <a:solidFill>
                  <a:schemeClr val="tx1"/>
                </a:solidFill>
                <a:effectLst/>
                <a:latin typeface="+mn-lt"/>
                <a:ea typeface="+mn-ea"/>
                <a:cs typeface="+mn-cs"/>
              </a:rPr>
              <a:t>22 Veranstaltungen 2026 geplant, 15 bereits durchgeführt, rund 800 Teilnehmende.</a:t>
            </a:r>
          </a:p>
          <a:p>
            <a:r>
              <a:rPr lang="de-AT" sz="1200" kern="1200" dirty="0">
                <a:solidFill>
                  <a:schemeClr val="tx1"/>
                </a:solidFill>
                <a:effectLst/>
                <a:latin typeface="+mn-lt"/>
                <a:ea typeface="+mn-ea"/>
                <a:cs typeface="+mn-cs"/>
              </a:rPr>
              <a:t>Sehr gutes Feedback; Neu und sehr gut angenommen: Das „RAA-Starter-Seminar: Der erfolgreiche Einstieg in die Rechtsanwaltschaft“.</a:t>
            </a:r>
          </a:p>
          <a:p>
            <a:pPr lvl="0"/>
            <a:endParaRPr lang="de-AT" sz="1200" kern="1200" dirty="0">
              <a:solidFill>
                <a:schemeClr val="tx1"/>
              </a:solidFill>
              <a:effectLst/>
              <a:latin typeface="+mn-lt"/>
              <a:ea typeface="+mn-ea"/>
              <a:cs typeface="+mn-cs"/>
            </a:endParaRPr>
          </a:p>
          <a:p>
            <a:pPr lvl="0"/>
            <a:r>
              <a:rPr lang="de-AT" sz="1200" kern="1200" dirty="0">
                <a:solidFill>
                  <a:schemeClr val="tx1"/>
                </a:solidFill>
                <a:effectLst/>
                <a:latin typeface="+mn-lt"/>
                <a:ea typeface="+mn-ea"/>
                <a:cs typeface="+mn-cs"/>
              </a:rPr>
              <a:t>Sommerfest am 3. Juli in der Villa Blanka mit rund 100 Gästen.</a:t>
            </a:r>
          </a:p>
          <a:p>
            <a:r>
              <a:rPr lang="de-AT" sz="1200" kern="1200" dirty="0">
                <a:solidFill>
                  <a:schemeClr val="tx1"/>
                </a:solidFill>
                <a:effectLst/>
                <a:latin typeface="+mn-lt"/>
                <a:ea typeface="+mn-ea"/>
                <a:cs typeface="+mn-cs"/>
              </a:rPr>
              <a:t> </a:t>
            </a:r>
          </a:p>
          <a:p>
            <a:r>
              <a:rPr lang="de-AT" sz="1200" b="1" kern="1200" dirty="0">
                <a:solidFill>
                  <a:schemeClr val="tx1"/>
                </a:solidFill>
                <a:effectLst/>
                <a:latin typeface="+mn-lt"/>
                <a:ea typeface="+mn-ea"/>
                <a:cs typeface="+mn-cs"/>
              </a:rPr>
              <a:t>Budget</a:t>
            </a:r>
            <a:endParaRPr lang="de-AT" sz="1200" kern="1200" dirty="0">
              <a:solidFill>
                <a:schemeClr val="tx1"/>
              </a:solidFill>
              <a:effectLst/>
              <a:latin typeface="+mn-lt"/>
              <a:ea typeface="+mn-ea"/>
              <a:cs typeface="+mn-cs"/>
            </a:endParaRPr>
          </a:p>
          <a:p>
            <a:r>
              <a:rPr lang="de-AT" sz="1200" kern="1200" dirty="0">
                <a:solidFill>
                  <a:schemeClr val="tx1"/>
                </a:solidFill>
                <a:effectLst/>
                <a:latin typeface="+mn-lt"/>
                <a:ea typeface="+mn-ea"/>
                <a:cs typeface="+mn-cs"/>
              </a:rPr>
              <a:t>PR-Budget rund Euro 250.000 (Hauptposten: TT, ORF, Krone, Bezirksblätter).</a:t>
            </a:r>
          </a:p>
          <a:p>
            <a:r>
              <a:rPr lang="de-DE" sz="1000" dirty="0"/>
              <a:t> </a:t>
            </a:r>
            <a:endParaRPr lang="de-AT" sz="1000"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26</a:t>
            </a:fld>
            <a:endParaRPr lang="de-AT"/>
          </a:p>
        </p:txBody>
      </p:sp>
    </p:spTree>
    <p:extLst>
      <p:ext uri="{BB962C8B-B14F-4D97-AF65-F5344CB8AC3E}">
        <p14:creationId xmlns:p14="http://schemas.microsoft.com/office/powerpoint/2010/main" val="787292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49673-ABDB-5181-35F9-8C49B9175B7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7A99EC2-4D97-F182-FEB1-CD5CFBDFF87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2C417A-E181-2EC6-784E-83EB500B29BC}"/>
              </a:ext>
            </a:extLst>
          </p:cNvPr>
          <p:cNvSpPr>
            <a:spLocks noGrp="1"/>
          </p:cNvSpPr>
          <p:nvPr>
            <p:ph type="body" idx="1"/>
          </p:nvPr>
        </p:nvSpPr>
        <p:spPr/>
        <p:txBody>
          <a:bodyPr/>
          <a:lstStyle/>
          <a:p>
            <a:pPr defTabSz="919977">
              <a:defRPr/>
            </a:pPr>
            <a:endParaRPr lang="de-DE" dirty="0"/>
          </a:p>
        </p:txBody>
      </p:sp>
      <p:sp>
        <p:nvSpPr>
          <p:cNvPr id="4" name="Foliennummernplatzhalter 3">
            <a:extLst>
              <a:ext uri="{FF2B5EF4-FFF2-40B4-BE49-F238E27FC236}">
                <a16:creationId xmlns:a16="http://schemas.microsoft.com/office/drawing/2014/main" id="{779BECC8-9070-412D-9ACD-F84408966C75}"/>
              </a:ext>
            </a:extLst>
          </p:cNvPr>
          <p:cNvSpPr>
            <a:spLocks noGrp="1"/>
          </p:cNvSpPr>
          <p:nvPr>
            <p:ph type="sldNum" sz="quarter" idx="5"/>
          </p:nvPr>
        </p:nvSpPr>
        <p:spPr/>
        <p:txBody>
          <a:bodyPr/>
          <a:lstStyle/>
          <a:p>
            <a:pPr>
              <a:defRPr/>
            </a:pPr>
            <a:fld id="{739CD4AA-53F6-4A62-9228-B8CE3780264B}" type="slidenum">
              <a:rPr lang="de-AT" smtClean="0"/>
              <a:pPr>
                <a:defRPr/>
              </a:pPr>
              <a:t>27</a:t>
            </a:fld>
            <a:endParaRPr lang="de-AT"/>
          </a:p>
        </p:txBody>
      </p:sp>
    </p:spTree>
    <p:extLst>
      <p:ext uri="{BB962C8B-B14F-4D97-AF65-F5344CB8AC3E}">
        <p14:creationId xmlns:p14="http://schemas.microsoft.com/office/powerpoint/2010/main" val="3935267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2493" indent="-172493" defTabSz="919977">
              <a:buFont typeface="Arial" panose="020B0604020202020204" pitchFamily="34" charset="0"/>
              <a:buChar char="•"/>
              <a:defRPr/>
            </a:pPr>
            <a:endParaRPr lang="de-DE"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28</a:t>
            </a:fld>
            <a:endParaRPr lang="de-AT"/>
          </a:p>
        </p:txBody>
      </p:sp>
    </p:spTree>
    <p:extLst>
      <p:ext uri="{BB962C8B-B14F-4D97-AF65-F5344CB8AC3E}">
        <p14:creationId xmlns:p14="http://schemas.microsoft.com/office/powerpoint/2010/main" val="3171991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80D14-59E4-B2EE-922B-3D303D97B7E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7E192A1-CFC1-C4B5-4CAA-0725C4FB4BC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40E1E0B-835F-0656-7F1B-506233C0E961}"/>
              </a:ext>
            </a:extLst>
          </p:cNvPr>
          <p:cNvSpPr>
            <a:spLocks noGrp="1"/>
          </p:cNvSpPr>
          <p:nvPr>
            <p:ph type="body" idx="1"/>
          </p:nvPr>
        </p:nvSpPr>
        <p:spPr/>
        <p:txBody>
          <a:bodyPr/>
          <a:lstStyle/>
          <a:p>
            <a:pPr defTabSz="919977">
              <a:defRPr/>
            </a:pPr>
            <a:endParaRPr lang="de-AT" dirty="0"/>
          </a:p>
        </p:txBody>
      </p:sp>
      <p:sp>
        <p:nvSpPr>
          <p:cNvPr id="4" name="Foliennummernplatzhalter 3">
            <a:extLst>
              <a:ext uri="{FF2B5EF4-FFF2-40B4-BE49-F238E27FC236}">
                <a16:creationId xmlns:a16="http://schemas.microsoft.com/office/drawing/2014/main" id="{94260F14-2D4A-5549-8B72-F707DF1D337C}"/>
              </a:ext>
            </a:extLst>
          </p:cNvPr>
          <p:cNvSpPr>
            <a:spLocks noGrp="1"/>
          </p:cNvSpPr>
          <p:nvPr>
            <p:ph type="sldNum" sz="quarter" idx="5"/>
          </p:nvPr>
        </p:nvSpPr>
        <p:spPr/>
        <p:txBody>
          <a:bodyPr/>
          <a:lstStyle/>
          <a:p>
            <a:pPr>
              <a:defRPr/>
            </a:pPr>
            <a:fld id="{739CD4AA-53F6-4A62-9228-B8CE3780264B}" type="slidenum">
              <a:rPr lang="de-AT" smtClean="0"/>
              <a:pPr>
                <a:defRPr/>
              </a:pPr>
              <a:t>29</a:t>
            </a:fld>
            <a:endParaRPr lang="de-AT"/>
          </a:p>
        </p:txBody>
      </p:sp>
    </p:spTree>
    <p:extLst>
      <p:ext uri="{BB962C8B-B14F-4D97-AF65-F5344CB8AC3E}">
        <p14:creationId xmlns:p14="http://schemas.microsoft.com/office/powerpoint/2010/main" val="40663476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endParaRPr lang="de-AT"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30</a:t>
            </a:fld>
            <a:endParaRPr lang="de-AT"/>
          </a:p>
        </p:txBody>
      </p:sp>
    </p:spTree>
    <p:extLst>
      <p:ext uri="{BB962C8B-B14F-4D97-AF65-F5344CB8AC3E}">
        <p14:creationId xmlns:p14="http://schemas.microsoft.com/office/powerpoint/2010/main" val="5492624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7A63F-2647-5E56-9995-2A109F6B423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E9AF3BC-CC33-4623-D613-EC60F0ED237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ADA96F6-DF29-7AF2-1A00-04AC1798A088}"/>
              </a:ext>
            </a:extLst>
          </p:cNvPr>
          <p:cNvSpPr>
            <a:spLocks noGrp="1"/>
          </p:cNvSpPr>
          <p:nvPr>
            <p:ph type="body" idx="1"/>
          </p:nvPr>
        </p:nvSpPr>
        <p:spPr/>
        <p:txBody>
          <a:bodyPr/>
          <a:lstStyle/>
          <a:p>
            <a:pPr algn="just">
              <a:lnSpc>
                <a:spcPts val="1499"/>
              </a:lnSpc>
            </a:pPr>
            <a:r>
              <a:rPr lang="de-DE" dirty="0">
                <a:latin typeface="Univers" panose="020B0503020202020204" pitchFamily="34" charset="0"/>
                <a:ea typeface="Times New Roman" panose="02020603050405020304" pitchFamily="18" charset="0"/>
                <a:cs typeface="Arial" panose="020B0604020202020204" pitchFamily="34" charset="0"/>
              </a:rPr>
              <a:t>Die Wahlen sind geheim. </a:t>
            </a:r>
          </a:p>
          <a:p>
            <a:pPr algn="just">
              <a:lnSpc>
                <a:spcPts val="1499"/>
              </a:lnSpc>
            </a:pPr>
            <a:endParaRPr lang="de-DE" dirty="0">
              <a:latin typeface="Univers" panose="020B0503020202020204" pitchFamily="34" charset="0"/>
              <a:ea typeface="Times New Roman" panose="02020603050405020304" pitchFamily="18" charset="0"/>
              <a:cs typeface="Arial" panose="020B0604020202020204" pitchFamily="34" charset="0"/>
            </a:endParaRPr>
          </a:p>
          <a:p>
            <a:pPr algn="just">
              <a:lnSpc>
                <a:spcPts val="1499"/>
              </a:lnSpc>
            </a:pPr>
            <a:r>
              <a:rPr lang="de-DE" dirty="0">
                <a:latin typeface="Univers" panose="020B0503020202020204" pitchFamily="34" charset="0"/>
                <a:ea typeface="Times New Roman" panose="02020603050405020304" pitchFamily="18" charset="0"/>
                <a:cs typeface="Arial" panose="020B0604020202020204" pitchFamily="34" charset="0"/>
              </a:rPr>
              <a:t>Für jede einzelne Wahl liegen Wahlzettel vor, die bei der Registrierung am Eingang ausgehändigt wurden. </a:t>
            </a:r>
          </a:p>
          <a:p>
            <a:pPr algn="just">
              <a:lnSpc>
                <a:spcPts val="1499"/>
              </a:lnSpc>
            </a:pPr>
            <a:endParaRPr lang="de-DE" dirty="0">
              <a:latin typeface="Univers" panose="020B0503020202020204" pitchFamily="34" charset="0"/>
              <a:ea typeface="Times New Roman" panose="02020603050405020304" pitchFamily="18" charset="0"/>
              <a:cs typeface="Arial" panose="020B0604020202020204" pitchFamily="34" charset="0"/>
            </a:endParaRPr>
          </a:p>
          <a:p>
            <a:pPr algn="just">
              <a:lnSpc>
                <a:spcPts val="1499"/>
              </a:lnSpc>
            </a:pPr>
            <a:r>
              <a:rPr lang="de-DE" dirty="0">
                <a:latin typeface="Univers" panose="020B0503020202020204" pitchFamily="34" charset="0"/>
                <a:ea typeface="Times New Roman" panose="02020603050405020304" pitchFamily="18" charset="0"/>
                <a:cs typeface="Arial" panose="020B0604020202020204" pitchFamily="34" charset="0"/>
              </a:rPr>
              <a:t>Die ausgefüllten Wahlzettel müssen in die dafür vorgesehen Wahlurnen getrennt nach RA und RAA eingeworfen werden. </a:t>
            </a:r>
            <a:endParaRPr lang="de-AT" dirty="0">
              <a:latin typeface="Univers" panose="020B0503020202020204" pitchFamily="34" charset="0"/>
              <a:ea typeface="Times New Roman" panose="02020603050405020304" pitchFamily="18" charset="0"/>
              <a:cs typeface="Arial" panose="020B0604020202020204" pitchFamily="34" charset="0"/>
            </a:endParaRPr>
          </a:p>
          <a:p>
            <a:pPr defTabSz="919977">
              <a:defRPr/>
            </a:pPr>
            <a:endParaRPr lang="de-DE" dirty="0">
              <a:latin typeface="Univers" panose="020B0503020202020204" pitchFamily="34" charset="0"/>
            </a:endParaRPr>
          </a:p>
          <a:p>
            <a:pPr defTabSz="881349">
              <a:defRPr/>
            </a:pPr>
            <a:r>
              <a:rPr lang="de-DE" b="1" dirty="0">
                <a:latin typeface="Univers" panose="020B0503020202020204" pitchFamily="34" charset="0"/>
              </a:rPr>
              <a:t>Gibt es zu den bereits ausgesandten Wahlvorschlägen weitere Wahlvorschläge? Falls ja, bitte kurz aufstehen und sich vorstellen.</a:t>
            </a:r>
          </a:p>
          <a:p>
            <a:endParaRPr lang="de-AT" dirty="0">
              <a:solidFill>
                <a:srgbClr val="000000"/>
              </a:solidFill>
              <a:latin typeface="Univers" panose="020B0503020202020204" pitchFamily="34" charset="0"/>
            </a:endParaRPr>
          </a:p>
          <a:p>
            <a:pPr algn="just">
              <a:lnSpc>
                <a:spcPts val="1508"/>
              </a:lnSpc>
            </a:pPr>
            <a:endParaRPr lang="de-AT" dirty="0">
              <a:latin typeface="+mj-lt"/>
              <a:ea typeface="Times New Roman" panose="02020603050405020304" pitchFamily="18" charset="0"/>
            </a:endParaRPr>
          </a:p>
          <a:p>
            <a:pPr algn="just">
              <a:lnSpc>
                <a:spcPts val="1508"/>
              </a:lnSpc>
            </a:pPr>
            <a:endParaRPr lang="de-AT" sz="1800" dirty="0">
              <a:latin typeface="Arial" panose="020B0604020202020204" pitchFamily="34" charset="0"/>
              <a:ea typeface="Times New Roman" panose="02020603050405020304" pitchFamily="18" charset="0"/>
            </a:endParaRPr>
          </a:p>
        </p:txBody>
      </p:sp>
      <p:sp>
        <p:nvSpPr>
          <p:cNvPr id="4" name="Foliennummernplatzhalter 3">
            <a:extLst>
              <a:ext uri="{FF2B5EF4-FFF2-40B4-BE49-F238E27FC236}">
                <a16:creationId xmlns:a16="http://schemas.microsoft.com/office/drawing/2014/main" id="{1C3BB1FB-5860-D235-B854-181C18D8068E}"/>
              </a:ext>
            </a:extLst>
          </p:cNvPr>
          <p:cNvSpPr>
            <a:spLocks noGrp="1"/>
          </p:cNvSpPr>
          <p:nvPr>
            <p:ph type="sldNum" sz="quarter" idx="5"/>
          </p:nvPr>
        </p:nvSpPr>
        <p:spPr/>
        <p:txBody>
          <a:bodyPr/>
          <a:lstStyle/>
          <a:p>
            <a:pPr>
              <a:defRPr/>
            </a:pPr>
            <a:fld id="{739CD4AA-53F6-4A62-9228-B8CE3780264B}" type="slidenum">
              <a:rPr lang="de-AT" smtClean="0"/>
              <a:pPr>
                <a:defRPr/>
              </a:pPr>
              <a:t>31</a:t>
            </a:fld>
            <a:endParaRPr lang="de-AT"/>
          </a:p>
        </p:txBody>
      </p:sp>
    </p:spTree>
    <p:extLst>
      <p:ext uri="{BB962C8B-B14F-4D97-AF65-F5344CB8AC3E}">
        <p14:creationId xmlns:p14="http://schemas.microsoft.com/office/powerpoint/2010/main" val="2713138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r>
              <a:rPr lang="de-AT" dirty="0">
                <a:latin typeface="+mj-lt"/>
                <a:cs typeface="Arial" panose="020B0604020202020204" pitchFamily="34" charset="0"/>
              </a:rPr>
              <a:t>Die Wahlzettel für die RA und RAA werden ausgeteilt.</a:t>
            </a:r>
          </a:p>
          <a:p>
            <a:pPr defTabSz="919977">
              <a:defRPr/>
            </a:pPr>
            <a:endParaRPr lang="de-AT" dirty="0">
              <a:latin typeface="+mj-lt"/>
              <a:cs typeface="Arial" panose="020B0604020202020204" pitchFamily="34" charset="0"/>
            </a:endParaRPr>
          </a:p>
          <a:p>
            <a:pPr algn="just">
              <a:lnSpc>
                <a:spcPts val="1499"/>
              </a:lnSpc>
            </a:pPr>
            <a:r>
              <a:rPr lang="de-DE" dirty="0">
                <a:latin typeface="Univers" panose="020B0503020202020204" pitchFamily="34" charset="0"/>
                <a:ea typeface="Times New Roman" panose="02020603050405020304" pitchFamily="18" charset="0"/>
                <a:cs typeface="Arial" panose="020B0604020202020204" pitchFamily="34" charset="0"/>
              </a:rPr>
              <a:t>Die ausgefüllten Wahlzettel müssen in die dafür vorgesehen Wahlurnen getrennt nach RA und RAA eingeworfen werden. </a:t>
            </a:r>
            <a:endParaRPr lang="de-AT" dirty="0">
              <a:latin typeface="Univers" panose="020B0503020202020204" pitchFamily="34" charset="0"/>
              <a:ea typeface="Times New Roman" panose="02020603050405020304" pitchFamily="18" charset="0"/>
              <a:cs typeface="Arial" panose="020B0604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32</a:t>
            </a:fld>
            <a:endParaRPr lang="de-AT"/>
          </a:p>
        </p:txBody>
      </p:sp>
    </p:spTree>
    <p:extLst>
      <p:ext uri="{BB962C8B-B14F-4D97-AF65-F5344CB8AC3E}">
        <p14:creationId xmlns:p14="http://schemas.microsoft.com/office/powerpoint/2010/main" val="21891007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2C945-B04A-D63E-73B1-3A815C990CB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57DEE31-4911-E3E3-E251-EA4BFC53846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D1BA958-0444-8D14-7968-E03E0C6BECDD}"/>
              </a:ext>
            </a:extLst>
          </p:cNvPr>
          <p:cNvSpPr>
            <a:spLocks noGrp="1"/>
          </p:cNvSpPr>
          <p:nvPr>
            <p:ph type="body" idx="1"/>
          </p:nvPr>
        </p:nvSpPr>
        <p:spPr/>
        <p:txBody>
          <a:bodyPr/>
          <a:lstStyle/>
          <a:p>
            <a:pPr defTabSz="919977">
              <a:defRPr/>
            </a:pPr>
            <a:r>
              <a:rPr lang="de-DE" dirty="0">
                <a:latin typeface="Univers" panose="020B0503020202020204" pitchFamily="34" charset="0"/>
              </a:rPr>
              <a:t>Wahlberechtigt: RA und RAA</a:t>
            </a:r>
          </a:p>
          <a:p>
            <a:pPr defTabSz="919977">
              <a:defRPr/>
            </a:pPr>
            <a:endParaRPr lang="de-DE" dirty="0">
              <a:latin typeface="Univers" panose="020B0503020202020204" pitchFamily="34" charset="0"/>
            </a:endParaRPr>
          </a:p>
        </p:txBody>
      </p:sp>
      <p:sp>
        <p:nvSpPr>
          <p:cNvPr id="4" name="Foliennummernplatzhalter 3">
            <a:extLst>
              <a:ext uri="{FF2B5EF4-FFF2-40B4-BE49-F238E27FC236}">
                <a16:creationId xmlns:a16="http://schemas.microsoft.com/office/drawing/2014/main" id="{0F3C39D6-1C87-14B5-4F89-78E8716E7E59}"/>
              </a:ext>
            </a:extLst>
          </p:cNvPr>
          <p:cNvSpPr>
            <a:spLocks noGrp="1"/>
          </p:cNvSpPr>
          <p:nvPr>
            <p:ph type="sldNum" sz="quarter" idx="5"/>
          </p:nvPr>
        </p:nvSpPr>
        <p:spPr/>
        <p:txBody>
          <a:bodyPr/>
          <a:lstStyle/>
          <a:p>
            <a:pPr>
              <a:defRPr/>
            </a:pPr>
            <a:fld id="{739CD4AA-53F6-4A62-9228-B8CE3780264B}" type="slidenum">
              <a:rPr lang="de-AT" smtClean="0"/>
              <a:pPr>
                <a:defRPr/>
              </a:pPr>
              <a:t>33</a:t>
            </a:fld>
            <a:endParaRPr lang="de-AT"/>
          </a:p>
        </p:txBody>
      </p:sp>
    </p:spTree>
    <p:extLst>
      <p:ext uri="{BB962C8B-B14F-4D97-AF65-F5344CB8AC3E}">
        <p14:creationId xmlns:p14="http://schemas.microsoft.com/office/powerpoint/2010/main" val="35662584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endParaRPr lang="de-AT" i="1" u="none"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34</a:t>
            </a:fld>
            <a:endParaRPr lang="de-AT"/>
          </a:p>
        </p:txBody>
      </p:sp>
    </p:spTree>
    <p:extLst>
      <p:ext uri="{BB962C8B-B14F-4D97-AF65-F5344CB8AC3E}">
        <p14:creationId xmlns:p14="http://schemas.microsoft.com/office/powerpoint/2010/main" val="27261977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0297-55A1-0AE8-E100-8AD58496634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C02B27-D71E-4A82-96CA-6E77907363D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780915C-5649-8940-C564-E371F6E56024}"/>
              </a:ext>
            </a:extLst>
          </p:cNvPr>
          <p:cNvSpPr>
            <a:spLocks noGrp="1"/>
          </p:cNvSpPr>
          <p:nvPr>
            <p:ph type="body" idx="1"/>
          </p:nvPr>
        </p:nvSpPr>
        <p:spPr/>
        <p:txBody>
          <a:bodyPr/>
          <a:lstStyle/>
          <a:p>
            <a:pPr defTabSz="919977">
              <a:defRPr/>
            </a:pPr>
            <a:endParaRPr lang="de-AT" i="1" u="none" dirty="0"/>
          </a:p>
        </p:txBody>
      </p:sp>
      <p:sp>
        <p:nvSpPr>
          <p:cNvPr id="4" name="Foliennummernplatzhalter 3">
            <a:extLst>
              <a:ext uri="{FF2B5EF4-FFF2-40B4-BE49-F238E27FC236}">
                <a16:creationId xmlns:a16="http://schemas.microsoft.com/office/drawing/2014/main" id="{ABED373B-7164-04AE-FC80-555C7E15786B}"/>
              </a:ext>
            </a:extLst>
          </p:cNvPr>
          <p:cNvSpPr>
            <a:spLocks noGrp="1"/>
          </p:cNvSpPr>
          <p:nvPr>
            <p:ph type="sldNum" sz="quarter" idx="5"/>
          </p:nvPr>
        </p:nvSpPr>
        <p:spPr/>
        <p:txBody>
          <a:bodyPr/>
          <a:lstStyle/>
          <a:p>
            <a:pPr>
              <a:defRPr/>
            </a:pPr>
            <a:fld id="{739CD4AA-53F6-4A62-9228-B8CE3780264B}" type="slidenum">
              <a:rPr lang="de-AT" smtClean="0"/>
              <a:pPr>
                <a:defRPr/>
              </a:pPr>
              <a:t>35</a:t>
            </a:fld>
            <a:endParaRPr lang="de-AT"/>
          </a:p>
        </p:txBody>
      </p:sp>
    </p:spTree>
    <p:extLst>
      <p:ext uri="{BB962C8B-B14F-4D97-AF65-F5344CB8AC3E}">
        <p14:creationId xmlns:p14="http://schemas.microsoft.com/office/powerpoint/2010/main" val="34999532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AB346-65CF-0833-8761-F2F3BE4899C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95B31E3-BA0E-115B-83F5-1DF84A5A9E7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3AFD2AB-03E7-1CC7-9DA3-39DA306F84F0}"/>
              </a:ext>
            </a:extLst>
          </p:cNvPr>
          <p:cNvSpPr>
            <a:spLocks noGrp="1"/>
          </p:cNvSpPr>
          <p:nvPr>
            <p:ph type="body" idx="1"/>
          </p:nvPr>
        </p:nvSpPr>
        <p:spPr/>
        <p:txBody>
          <a:bodyPr/>
          <a:lstStyle/>
          <a:p>
            <a:pPr algn="just">
              <a:lnSpc>
                <a:spcPts val="1508"/>
              </a:lnSpc>
            </a:pPr>
            <a:endParaRPr lang="de-AT" dirty="0">
              <a:latin typeface="+mj-lt"/>
              <a:ea typeface="Times New Roman" panose="02020603050405020304" pitchFamily="18" charset="0"/>
            </a:endParaRPr>
          </a:p>
          <a:p>
            <a:pPr algn="just">
              <a:lnSpc>
                <a:spcPts val="1508"/>
              </a:lnSpc>
            </a:pPr>
            <a:endParaRPr lang="de-AT" sz="1800" dirty="0">
              <a:latin typeface="Arial" panose="020B0604020202020204" pitchFamily="34" charset="0"/>
              <a:ea typeface="Times New Roman" panose="02020603050405020304" pitchFamily="18" charset="0"/>
            </a:endParaRPr>
          </a:p>
        </p:txBody>
      </p:sp>
      <p:sp>
        <p:nvSpPr>
          <p:cNvPr id="4" name="Foliennummernplatzhalter 3">
            <a:extLst>
              <a:ext uri="{FF2B5EF4-FFF2-40B4-BE49-F238E27FC236}">
                <a16:creationId xmlns:a16="http://schemas.microsoft.com/office/drawing/2014/main" id="{B81F7865-A7BD-A440-6CC7-5E07F74A1F71}"/>
              </a:ext>
            </a:extLst>
          </p:cNvPr>
          <p:cNvSpPr>
            <a:spLocks noGrp="1"/>
          </p:cNvSpPr>
          <p:nvPr>
            <p:ph type="sldNum" sz="quarter" idx="5"/>
          </p:nvPr>
        </p:nvSpPr>
        <p:spPr/>
        <p:txBody>
          <a:bodyPr/>
          <a:lstStyle/>
          <a:p>
            <a:pPr>
              <a:defRPr/>
            </a:pPr>
            <a:fld id="{739CD4AA-53F6-4A62-9228-B8CE3780264B}" type="slidenum">
              <a:rPr lang="de-AT" smtClean="0"/>
              <a:pPr>
                <a:defRPr/>
              </a:pPr>
              <a:t>36</a:t>
            </a:fld>
            <a:endParaRPr lang="de-AT"/>
          </a:p>
        </p:txBody>
      </p:sp>
    </p:spTree>
    <p:extLst>
      <p:ext uri="{BB962C8B-B14F-4D97-AF65-F5344CB8AC3E}">
        <p14:creationId xmlns:p14="http://schemas.microsoft.com/office/powerpoint/2010/main" val="10299299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r>
              <a:rPr lang="de-AT" b="1" dirty="0">
                <a:latin typeface="Univers" panose="020B0503020202020204" pitchFamily="34" charset="0"/>
              </a:rPr>
              <a:t>Beschlussfähigkeit und Quorum:</a:t>
            </a:r>
          </a:p>
          <a:p>
            <a:pPr defTabSz="919977">
              <a:defRPr/>
            </a:pPr>
            <a:r>
              <a:rPr lang="de-AT" dirty="0">
                <a:latin typeface="Univers" panose="020B0503020202020204" pitchFamily="34" charset="0"/>
              </a:rPr>
              <a:t>Die Vollversammlung ist beschlussfähig, wenn mindestens ein Zehntel der Kammermitglieder an der Abstimmung teilnimmt (§ 27 Abs. 4 RAO). Sie fasst Beschlüsse mit einfacher Mehrheit.</a:t>
            </a:r>
          </a:p>
          <a:p>
            <a:pPr defTabSz="919977">
              <a:defRPr/>
            </a:pPr>
            <a:endParaRPr lang="de-AT" dirty="0">
              <a:latin typeface="Univers" panose="020B0503020202020204" pitchFamily="34" charset="0"/>
            </a:endParaRPr>
          </a:p>
          <a:p>
            <a:pPr defTabSz="919977">
              <a:defRPr/>
            </a:pPr>
            <a:r>
              <a:rPr lang="de-DE" b="1" dirty="0">
                <a:latin typeface="Univers" panose="020B0503020202020204" pitchFamily="34" charset="0"/>
              </a:rPr>
              <a:t>Stand 08.09.2026:</a:t>
            </a:r>
            <a:endParaRPr lang="de-AT" b="1" dirty="0">
              <a:solidFill>
                <a:srgbClr val="191919"/>
              </a:solidFill>
              <a:latin typeface="Univers" panose="020B0503020202020204" pitchFamily="34" charset="0"/>
            </a:endParaRPr>
          </a:p>
          <a:p>
            <a:r>
              <a:rPr lang="de-DE" dirty="0">
                <a:latin typeface="Univers" panose="020B0503020202020204" pitchFamily="34" charset="0"/>
              </a:rPr>
              <a:t>RA 556 gesamt</a:t>
            </a:r>
          </a:p>
          <a:p>
            <a:r>
              <a:rPr lang="de-DE" dirty="0">
                <a:latin typeface="Univers" panose="020B0503020202020204" pitchFamily="34" charset="0"/>
              </a:rPr>
              <a:t>Niedergelassene europäische Rechtsanwälte 18</a:t>
            </a:r>
          </a:p>
          <a:p>
            <a:r>
              <a:rPr lang="de-DE" dirty="0">
                <a:latin typeface="Univers" panose="020B0503020202020204" pitchFamily="34" charset="0"/>
              </a:rPr>
              <a:t>RAA 135 gesamt</a:t>
            </a:r>
          </a:p>
          <a:p>
            <a:r>
              <a:rPr lang="de-DE" dirty="0">
                <a:latin typeface="Univers" panose="020B0503020202020204" pitchFamily="34" charset="0"/>
              </a:rPr>
              <a:t>Gesamt: 709</a:t>
            </a:r>
          </a:p>
          <a:p>
            <a:endParaRPr lang="de-DE" b="1" dirty="0">
              <a:latin typeface="Univers" panose="020B0503020202020204" pitchFamily="34" charset="0"/>
              <a:ea typeface="Times New Roman" panose="02020603050405020304" pitchFamily="18" charset="0"/>
            </a:endParaRPr>
          </a:p>
          <a:p>
            <a:r>
              <a:rPr lang="de-DE" b="1" dirty="0">
                <a:latin typeface="Univers" panose="020B0503020202020204" pitchFamily="34" charset="0"/>
                <a:ea typeface="Times New Roman" panose="02020603050405020304" pitchFamily="18" charset="0"/>
              </a:rPr>
              <a:t>Wir brauchen 10% für die Beschlussfähigkeit, das sind 71 anwesende Kammermitglieder</a:t>
            </a:r>
            <a:endParaRPr lang="de-AT" b="1" dirty="0">
              <a:latin typeface="Univers" panose="020B0503020202020204" pitchFamily="34" charset="0"/>
            </a:endParaRPr>
          </a:p>
          <a:p>
            <a:pPr defTabSz="919977">
              <a:defRPr/>
            </a:pPr>
            <a:r>
              <a:rPr lang="de-AT" dirty="0">
                <a:latin typeface="Univers" panose="020B0503020202020204" pitchFamily="34" charset="0"/>
              </a:rPr>
              <a:t>Mit 71 Anwesenden ist die Vollversammlung beschlussfähig.</a:t>
            </a:r>
          </a:p>
          <a:p>
            <a:pPr defTabSz="919977">
              <a:defRPr/>
            </a:pPr>
            <a:endParaRPr lang="de-AT" i="1" u="none"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37</a:t>
            </a:fld>
            <a:endParaRPr lang="de-AT"/>
          </a:p>
        </p:txBody>
      </p:sp>
    </p:spTree>
    <p:extLst>
      <p:ext uri="{BB962C8B-B14F-4D97-AF65-F5344CB8AC3E}">
        <p14:creationId xmlns:p14="http://schemas.microsoft.com/office/powerpoint/2010/main" val="21725749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881939">
              <a:defRPr/>
            </a:pPr>
            <a:r>
              <a:rPr lang="de-DE" dirty="0">
                <a:latin typeface="Univers" panose="020B0503020202020204" pitchFamily="34" charset="0"/>
              </a:rPr>
              <a:t>Die geplanten Änderungen der Geschäftsordnung waren bereits in der Vollversammlung am 23. Oktober 2025 auf der Tagesordnung. Leider konnte keine Beschlussfassung erfolgen, da das erhöhte Quorum von einem Fünftel der Kammermitglieder nicht erreicht wurde.</a:t>
            </a:r>
            <a:endParaRPr lang="de-DE" b="1" dirty="0">
              <a:latin typeface="Univers" panose="020B0503020202020204" pitchFamily="34" charset="0"/>
            </a:endParaRPr>
          </a:p>
          <a:p>
            <a:endParaRPr lang="de-DE" b="1" dirty="0">
              <a:latin typeface="Univers" panose="020B0503020202020204" pitchFamily="34" charset="0"/>
            </a:endParaRPr>
          </a:p>
          <a:p>
            <a:r>
              <a:rPr lang="de-DE" b="1" dirty="0">
                <a:latin typeface="Univers" panose="020B0503020202020204" pitchFamily="34" charset="0"/>
              </a:rPr>
              <a:t>Stand XX.XX.2026:</a:t>
            </a:r>
          </a:p>
          <a:p>
            <a:r>
              <a:rPr lang="de-DE" b="1" dirty="0">
                <a:latin typeface="Univers" panose="020B0503020202020204" pitchFamily="34" charset="0"/>
              </a:rPr>
              <a:t>Für die Änderung der Geschäftsordnung ist ein Quorum von 20% der Kammermitglieder erforderlich, das sind XXX Kammermitglieder.</a:t>
            </a:r>
          </a:p>
          <a:p>
            <a:endParaRPr lang="de-DE" b="1" dirty="0">
              <a:latin typeface="Univers" panose="020B0503020202020204" pitchFamily="34" charset="0"/>
            </a:endParaRPr>
          </a:p>
          <a:p>
            <a:r>
              <a:rPr lang="de-DE" b="1" dirty="0">
                <a:latin typeface="Univers" panose="020B0503020202020204" pitchFamily="34" charset="0"/>
              </a:rPr>
              <a:t>Ferner ist eine qualifizierte Mehrheit von 2/3 der abgegebenen Stimmen notwendig.</a:t>
            </a:r>
          </a:p>
          <a:p>
            <a:endParaRPr lang="de-DE" b="1" dirty="0">
              <a:latin typeface="Univers" panose="020B0503020202020204" pitchFamily="34" charset="0"/>
            </a:endParaRPr>
          </a:p>
          <a:p>
            <a:r>
              <a:rPr lang="de-DE" dirty="0">
                <a:latin typeface="Univers" panose="020B0503020202020204" pitchFamily="34" charset="0"/>
              </a:rPr>
              <a:t>Die schriftliche Briefabstimmung war möglich. Daran haben </a:t>
            </a:r>
            <a:r>
              <a:rPr lang="de-DE" dirty="0">
                <a:highlight>
                  <a:srgbClr val="FFFF00"/>
                </a:highlight>
                <a:latin typeface="Univers" panose="020B0503020202020204" pitchFamily="34" charset="0"/>
              </a:rPr>
              <a:t>________</a:t>
            </a:r>
            <a:r>
              <a:rPr lang="de-DE" dirty="0">
                <a:latin typeface="Univers" panose="020B0503020202020204" pitchFamily="34" charset="0"/>
              </a:rPr>
              <a:t> Kolleginnen und Kollegen teilgenommen, ________ Briefabstimmungen sind im Kammeramt eingelangt.</a:t>
            </a:r>
          </a:p>
          <a:p>
            <a:endParaRPr lang="de-DE" dirty="0">
              <a:latin typeface="Univers" panose="020B0503020202020204" pitchFamily="34" charset="0"/>
            </a:endParaRPr>
          </a:p>
          <a:p>
            <a:r>
              <a:rPr lang="de-DE" dirty="0">
                <a:latin typeface="Univers" panose="020B0503020202020204" pitchFamily="34" charset="0"/>
              </a:rPr>
              <a:t>Die vorgeschlagenen Änderungen wurden detailliert in der Einladung zur Vollversammlung dargestellt. Die Beschlussvorlage mit den Änderungen wurde allen Kammermitgliedern übermittelt.</a:t>
            </a:r>
          </a:p>
          <a:p>
            <a:endParaRPr lang="de-DE" dirty="0">
              <a:latin typeface="Univers" panose="020B0503020202020204" pitchFamily="34" charset="0"/>
            </a:endParaRPr>
          </a:p>
          <a:p>
            <a:r>
              <a:rPr lang="de-DE" dirty="0">
                <a:latin typeface="Univers" panose="020B0503020202020204" pitchFamily="34" charset="0"/>
              </a:rPr>
              <a:t>-----------------------------------------------------------------------------------------------</a:t>
            </a:r>
          </a:p>
          <a:p>
            <a:endParaRPr lang="de-DE" dirty="0">
              <a:latin typeface="Univers" panose="020B0503020202020204" pitchFamily="34" charset="0"/>
            </a:endParaRPr>
          </a:p>
          <a:p>
            <a:r>
              <a:rPr lang="de-DE" dirty="0">
                <a:latin typeface="Univers" panose="020B0503020202020204" pitchFamily="34" charset="0"/>
              </a:rPr>
              <a:t>Es ist das Ziel, Mitglieder zur aktiven Mitwirkung an der Kammerarbeit zu gewinnen. Da die Bestimmungen zum Wahlablauf derzeit in der GO sehr rudimentär sind, wird versucht den Ablauf der Kandidatur in § 8 der Geschäftsordnung wie folgt klarer zu regeln: </a:t>
            </a:r>
          </a:p>
          <a:p>
            <a:endParaRPr lang="de-DE" dirty="0">
              <a:latin typeface="Univers" panose="020B0503020202020204" pitchFamily="34" charset="0"/>
            </a:endParaRPr>
          </a:p>
          <a:p>
            <a:r>
              <a:rPr lang="de-DE" dirty="0">
                <a:latin typeface="Univers" panose="020B0503020202020204" pitchFamily="34" charset="0"/>
              </a:rPr>
              <a:t>In § 8 Abs. 3 soll normiert werden, dass der Ausschuss die Kammermitglieder fristgerecht zur Einbringung von Wahlvorschlägen auffordert. Diese Wahlvorschläge sind spätestens drei Wochen (einlangend im Kammeramt) vor dem Tag der Plenarversammlung von einem Kammermitglied schriftlich, zusammen mit der Erklärung des vorgeschlagenen Kandidaten eine allfällige Wahl anzunehmen, einzubringen. Der Ausschuss hat zeitgerecht diese Wahlvorschläge allen Kammermitgliedern bekannt zu machen. Bei der Wahl sind nur fristgerecht eingelangte Wahlvorschläge zu berücksichtigen. </a:t>
            </a:r>
          </a:p>
          <a:p>
            <a:endParaRPr lang="de-DE" dirty="0">
              <a:latin typeface="Univers" panose="020B0503020202020204" pitchFamily="34" charset="0"/>
            </a:endParaRPr>
          </a:p>
          <a:p>
            <a:r>
              <a:rPr lang="de-DE" dirty="0">
                <a:latin typeface="Univers" panose="020B0503020202020204" pitchFamily="34" charset="0"/>
              </a:rPr>
              <a:t>Nach dem neuen § 8 Abs. 4 ist ein Wahlvorschlag nur für eine einzige, konkret zu bezeichnende Funktion zulässig. Eine gleichzeitige – auch alternative – Kandidatur zur Wahl als Kammerpräsident, Disziplinarratspräsident, Präsidenten-Stellvertreter, Mitglied des Ausschusses oder des Disziplinarrates, als Kammeranwalt, Kammeranwaltsstellvertreter, Anwaltsrichter sowie als Rechnungsprüfer ist unzulässig. </a:t>
            </a:r>
          </a:p>
          <a:p>
            <a:endParaRPr lang="de-DE" dirty="0">
              <a:latin typeface="Univers" panose="020B0503020202020204" pitchFamily="34" charset="0"/>
            </a:endParaRPr>
          </a:p>
          <a:p>
            <a:r>
              <a:rPr lang="de-DE" dirty="0">
                <a:latin typeface="Univers" panose="020B0503020202020204" pitchFamily="34" charset="0"/>
              </a:rPr>
              <a:t>In § 9 soll die Möglichkeit geschaffen werden, die Abstimmung nach § 49a RAO (Beitritt der Tiroler Rechtsanwaltskammer zur „Versorgungseinrichtung der österreichischen Rechtsanwaltschaft“ (VÖR) und in jenen Fällen, für die ein erhöhtes Quorum für die Teilnahme an der Abstimmung vorgesehen ist, per Briefabstimmung durchzuführen.</a:t>
            </a:r>
          </a:p>
          <a:p>
            <a:endParaRPr lang="de-DE" dirty="0">
              <a:latin typeface="Univers" panose="020B0503020202020204" pitchFamily="34" charset="0"/>
            </a:endParaRPr>
          </a:p>
          <a:p>
            <a:r>
              <a:rPr lang="de-DE" dirty="0">
                <a:latin typeface="Univers" panose="020B0503020202020204" pitchFamily="34" charset="0"/>
              </a:rPr>
              <a:t>Die vorgeschlagenen Änderungen schaffen keine Regelungen, welche die Aufnahme oder die Ausübung des Rechtsanwaltsberufes oder die Tätigkeit der Rechtsanwaltswärter beschränken. Dementsprechend ist nach Auffassung des Ausschusses eine Verhältnismäßigkeitsprüfung im Sinn des § 27a Abs 1 RAO nicht erforderlich.</a:t>
            </a:r>
          </a:p>
          <a:p>
            <a:endParaRPr lang="de-DE" dirty="0">
              <a:latin typeface="Univers" panose="020B0503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38</a:t>
            </a:fld>
            <a:endParaRPr lang="de-AT"/>
          </a:p>
        </p:txBody>
      </p:sp>
    </p:spTree>
    <p:extLst>
      <p:ext uri="{BB962C8B-B14F-4D97-AF65-F5344CB8AC3E}">
        <p14:creationId xmlns:p14="http://schemas.microsoft.com/office/powerpoint/2010/main" val="1263425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591">
              <a:defRPr/>
            </a:pPr>
            <a:r>
              <a:rPr lang="de-DE" b="1" dirty="0">
                <a:latin typeface="Univers" panose="020B0503020202020204" pitchFamily="34" charset="0"/>
              </a:rPr>
              <a:t>Stand XX.XX.2026:</a:t>
            </a:r>
          </a:p>
          <a:p>
            <a:pPr defTabSz="913591">
              <a:defRPr/>
            </a:pPr>
            <a:r>
              <a:rPr lang="de-DE" b="1" dirty="0">
                <a:latin typeface="Univers" panose="020B0503020202020204" pitchFamily="34" charset="0"/>
              </a:rPr>
              <a:t>Es ist ein Quorum von 10% der Mitglieder, das sind XX Kammermitglieder, sowie eine einfache Stimmenmehrheit erforderlich.</a:t>
            </a:r>
            <a:endParaRPr lang="de-DE" b="1" dirty="0">
              <a:latin typeface="Univers" panose="020B0503020202020204" pitchFamily="34" charset="0"/>
              <a:ea typeface="+mn-ea"/>
              <a:cs typeface="+mn-cs"/>
            </a:endParaRP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a:p>
            <a:pPr defTabSz="913591">
              <a:defRPr/>
            </a:pPr>
            <a:r>
              <a:rPr lang="de-DE" dirty="0">
                <a:latin typeface="Univers" panose="020B0503020202020204" pitchFamily="34" charset="0"/>
                <a:ea typeface="Calibri" panose="020F0502020204030204" pitchFamily="34" charset="0"/>
                <a:cs typeface="Arial" panose="020B0604020202020204" pitchFamily="34" charset="0"/>
              </a:rPr>
              <a:t>Vorschlag des Ausschusses laut ausgesendeter Beschlussvorlage:</a:t>
            </a: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a:p>
            <a:r>
              <a:rPr lang="de-DE" dirty="0">
                <a:latin typeface="Univers" panose="020B0503020202020204" pitchFamily="34" charset="0"/>
              </a:rPr>
              <a:t>Der Ausschuss schlägt die Festsetzung des Kammerbeitrages, der Zuschläge zum Kammerbeitrag, des Treuhandbuchbeitrages, des Werbebeitrages, der Gebühren und der Versicherungsprämien für die Treuhandbuchversicherung und die Vertrauensschadenversicherung 2027 in gleicher Höhe wie 2026 laut angeschlossener Beschlussvorlage vor.</a:t>
            </a:r>
            <a:endParaRPr lang="de-AT" dirty="0">
              <a:latin typeface="Univers" panose="020B0503020202020204" pitchFamily="34" charset="0"/>
            </a:endParaRPr>
          </a:p>
          <a:p>
            <a:r>
              <a:rPr lang="de-DE" dirty="0">
                <a:latin typeface="Univers" panose="020B0503020202020204" pitchFamily="34" charset="0"/>
              </a:rPr>
              <a:t> </a:t>
            </a:r>
            <a:endParaRPr lang="de-AT" dirty="0">
              <a:latin typeface="Univers" panose="020B0503020202020204" pitchFamily="34" charset="0"/>
            </a:endParaRPr>
          </a:p>
          <a:p>
            <a:r>
              <a:rPr lang="de-DE" dirty="0">
                <a:latin typeface="Univers" panose="020B0503020202020204" pitchFamily="34" charset="0"/>
              </a:rPr>
              <a:t>In Verhandlungen mit der UNIQA Österreich Versicherungen AG ist es dem Ausschuss gelungen die Prämie zur Großschadenhaftpflichtversicherung für 2027 von derzeit </a:t>
            </a:r>
            <a:br>
              <a:rPr lang="de-DE" dirty="0">
                <a:latin typeface="Univers" panose="020B0503020202020204" pitchFamily="34" charset="0"/>
              </a:rPr>
            </a:br>
            <a:r>
              <a:rPr lang="de-DE" dirty="0">
                <a:latin typeface="Univers" panose="020B0503020202020204" pitchFamily="34" charset="0"/>
              </a:rPr>
              <a:t>EUR 1.013,80 (2026) auf EUR 943,50 jährlich pro teilnehmendem Kammermitglied zu reduzieren.</a:t>
            </a:r>
            <a:endParaRPr lang="de-AT" dirty="0">
              <a:latin typeface="Univers" panose="020B0503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39</a:t>
            </a:fld>
            <a:endParaRPr lang="de-AT"/>
          </a:p>
        </p:txBody>
      </p:sp>
    </p:spTree>
    <p:extLst>
      <p:ext uri="{BB962C8B-B14F-4D97-AF65-F5344CB8AC3E}">
        <p14:creationId xmlns:p14="http://schemas.microsoft.com/office/powerpoint/2010/main" val="18729810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40</a:t>
            </a:fld>
            <a:endParaRPr lang="de-AT"/>
          </a:p>
        </p:txBody>
      </p:sp>
    </p:spTree>
    <p:extLst>
      <p:ext uri="{BB962C8B-B14F-4D97-AF65-F5344CB8AC3E}">
        <p14:creationId xmlns:p14="http://schemas.microsoft.com/office/powerpoint/2010/main" val="34617556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B6F1F-17BF-70C7-0636-A44FD5FB25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578B283-AADF-55C7-FE45-17262ED9665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638C29E-1785-AE25-39F7-3C9F902B8DD7}"/>
              </a:ext>
            </a:extLst>
          </p:cNvPr>
          <p:cNvSpPr>
            <a:spLocks noGrp="1"/>
          </p:cNvSpPr>
          <p:nvPr>
            <p:ph type="body" idx="1"/>
          </p:nvPr>
        </p:nvSpPr>
        <p:spPr/>
        <p:txBody>
          <a:bodyPr/>
          <a:lstStyle/>
          <a:p>
            <a:pPr defTabSz="913591">
              <a:defRPr/>
            </a:pPr>
            <a:r>
              <a:rPr lang="de-DE" b="1" dirty="0">
                <a:latin typeface="Univers" panose="020B0503020202020204" pitchFamily="34" charset="0"/>
              </a:rPr>
              <a:t>Stand XX.XX.2026:</a:t>
            </a:r>
            <a:endParaRPr lang="de-AT" dirty="0">
              <a:effectLst/>
              <a:latin typeface="Univers" panose="020B0503020202020204" pitchFamily="34" charset="0"/>
            </a:endParaRPr>
          </a:p>
          <a:p>
            <a:pPr defTabSz="913591">
              <a:defRPr/>
            </a:pPr>
            <a:r>
              <a:rPr lang="de-DE" b="1" dirty="0">
                <a:latin typeface="Univers" panose="020B0503020202020204" pitchFamily="34" charset="0"/>
              </a:rPr>
              <a:t>Es ist ein Quorum von 10% der Mitglieder, das sind XX Kammermitglieder, sowie eine einfache Stimmenmehrheit erforderlich.</a:t>
            </a: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a:p>
            <a:pPr defTabSz="913591">
              <a:defRPr/>
            </a:pPr>
            <a:r>
              <a:rPr lang="de-DE" dirty="0">
                <a:latin typeface="Univers" panose="020B0503020202020204" pitchFamily="34" charset="0"/>
                <a:ea typeface="Calibri" panose="020F0502020204030204" pitchFamily="34" charset="0"/>
                <a:cs typeface="Arial" panose="020B0604020202020204" pitchFamily="34" charset="0"/>
              </a:rPr>
              <a:t>Vorschlag des Ausschusses laut ausgesendeter Beschlussvorlage zu Leistungs- und </a:t>
            </a:r>
            <a:r>
              <a:rPr lang="de-DE" dirty="0" err="1">
                <a:latin typeface="Univers" panose="020B0503020202020204" pitchFamily="34" charset="0"/>
                <a:ea typeface="Calibri" panose="020F0502020204030204" pitchFamily="34" charset="0"/>
                <a:cs typeface="Arial" panose="020B0604020202020204" pitchFamily="34" charset="0"/>
              </a:rPr>
              <a:t>Umlagenordnung</a:t>
            </a:r>
            <a:r>
              <a:rPr lang="de-DE" dirty="0">
                <a:latin typeface="Univers" panose="020B0503020202020204" pitchFamily="34" charset="0"/>
                <a:ea typeface="Calibri" panose="020F0502020204030204" pitchFamily="34" charset="0"/>
                <a:cs typeface="Arial" panose="020B0604020202020204" pitchFamily="34" charset="0"/>
              </a:rPr>
              <a:t> 2027:</a:t>
            </a: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a:p>
            <a:pPr defTabSz="913591">
              <a:defRPr/>
            </a:pPr>
            <a:r>
              <a:rPr lang="de-DE" dirty="0">
                <a:latin typeface="Univers" panose="020B0503020202020204" pitchFamily="34" charset="0"/>
                <a:ea typeface="Calibri" panose="020F0502020204030204" pitchFamily="34" charset="0"/>
                <a:cs typeface="Arial" panose="020B0604020202020204" pitchFamily="34" charset="0"/>
              </a:rPr>
              <a:t>Erhöhung der Basisaltersrente für 2027 um rund 3,2% p.a. auf € 3.053 brutto monatlich</a:t>
            </a: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a:p>
            <a:pPr defTabSz="913591">
              <a:defRPr/>
            </a:pPr>
            <a:r>
              <a:rPr lang="de-DE" dirty="0">
                <a:latin typeface="Univers" panose="020B0503020202020204" pitchFamily="34" charset="0"/>
                <a:ea typeface="Calibri" panose="020F0502020204030204" pitchFamily="34" charset="0"/>
                <a:cs typeface="Arial" panose="020B0604020202020204" pitchFamily="34" charset="0"/>
              </a:rPr>
              <a:t>------------------------------------------------------------------------------</a:t>
            </a: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a:p>
            <a:r>
              <a:rPr lang="de-DE" dirty="0">
                <a:latin typeface="Univers" panose="020B0503020202020204" pitchFamily="34" charset="0"/>
              </a:rPr>
              <a:t>Der Ausschuss schlägt für das Jahr 2027 vor, die Basisaltersrente um rund 3,2% p.a. auf EUR 3.053,00 brutto monatlich und den Normbeitrag um rund 6,6% p.a. auf EUR 1.559,83 monatlich bzw. EUR 18.718,00 jährlich zu erhöhen. Darauf werden Rechtsanwältinnen und Rechtsanwälten aus der Pauschalvergütung monatlich EUR 270,83 bzw. jährlich EUR 3.250,00 angerechnet, sodass effektiv EUR 1.289,00 monatlich bzw. EUR 15.468,00 jährlich in die Versorgungseinrichtung Teil A zu bezahlen sind.</a:t>
            </a:r>
            <a:endParaRPr lang="de-AT" dirty="0">
              <a:latin typeface="Univers" panose="020B0503020202020204" pitchFamily="34" charset="0"/>
            </a:endParaRPr>
          </a:p>
          <a:p>
            <a:r>
              <a:rPr lang="de-DE" dirty="0">
                <a:latin typeface="Univers" panose="020B0503020202020204" pitchFamily="34" charset="0"/>
              </a:rPr>
              <a:t> </a:t>
            </a:r>
            <a:endParaRPr lang="de-AT" dirty="0">
              <a:latin typeface="Univers" panose="020B0503020202020204" pitchFamily="34" charset="0"/>
            </a:endParaRPr>
          </a:p>
          <a:p>
            <a:r>
              <a:rPr lang="de-DE" dirty="0">
                <a:latin typeface="Univers" panose="020B0503020202020204" pitchFamily="34" charset="0"/>
              </a:rPr>
              <a:t>Für Konzipientinnen und Konzipienten soll der Beitrag zur Versorgungseinrichtung Teil A 2027 EUR 600,00 monatlich bzw. EUR 7.200,00 jährlich betragen.</a:t>
            </a:r>
            <a:endParaRPr lang="de-AT" dirty="0">
              <a:latin typeface="Univers" panose="020B0503020202020204" pitchFamily="34" charset="0"/>
            </a:endParaRPr>
          </a:p>
          <a:p>
            <a:r>
              <a:rPr lang="de-DE" dirty="0">
                <a:latin typeface="Univers" panose="020B0503020202020204" pitchFamily="34" charset="0"/>
              </a:rPr>
              <a:t> </a:t>
            </a:r>
            <a:endParaRPr lang="de-AT" dirty="0">
              <a:latin typeface="Univers" panose="020B0503020202020204" pitchFamily="34" charset="0"/>
            </a:endParaRPr>
          </a:p>
          <a:p>
            <a:r>
              <a:rPr lang="de-AT" dirty="0">
                <a:latin typeface="Univers" panose="020B0503020202020204" pitchFamily="34" charset="0"/>
              </a:rPr>
              <a:t>Der Beitrag zur Versorgungseinrichtung Teil B (Zusatzpension) für Rechtsanwältinnen und Rechtsanwälte wird vom Ausschuss für 2027 mit monatlich EUR 566,67 bzw. </a:t>
            </a:r>
            <a:br>
              <a:rPr lang="de-AT" dirty="0">
                <a:latin typeface="Univers" panose="020B0503020202020204" pitchFamily="34" charset="0"/>
              </a:rPr>
            </a:br>
            <a:r>
              <a:rPr lang="de-AT" dirty="0">
                <a:latin typeface="Univers" panose="020B0503020202020204" pitchFamily="34" charset="0"/>
              </a:rPr>
              <a:t>EUR 6.800,00 jährlich vorgeschlagen. </a:t>
            </a:r>
          </a:p>
          <a:p>
            <a:r>
              <a:rPr lang="de-AT" dirty="0">
                <a:latin typeface="Univers" panose="020B0503020202020204" pitchFamily="34" charset="0"/>
              </a:rPr>
              <a:t> </a:t>
            </a:r>
          </a:p>
          <a:p>
            <a:r>
              <a:rPr lang="de-AT" dirty="0">
                <a:latin typeface="Univers" panose="020B0503020202020204" pitchFamily="34" charset="0"/>
              </a:rPr>
              <a:t>Zu diesem Vorschlag hat der Ausschuss ein versicherungsmathematisches Gutachten in Auftrag gegeben, das fristgerecht drei Wochen vor der Vollversammlung auf der Homepage der Tiroler Rechtsanwaltskammer </a:t>
            </a:r>
            <a:r>
              <a:rPr lang="de-AT" u="sng" dirty="0">
                <a:latin typeface="Univers" panose="020B0503020202020204" pitchFamily="34" charset="0"/>
                <a:hlinkClick r:id="rId3"/>
              </a:rPr>
              <a:t>www.tiroler-rak.at</a:t>
            </a:r>
            <a:r>
              <a:rPr lang="de-AT" dirty="0">
                <a:latin typeface="Univers" panose="020B0503020202020204" pitchFamily="34" charset="0"/>
              </a:rPr>
              <a:t> unter Kundmachungen/Versorgungseinrichtung abrufbar sein wird. </a:t>
            </a:r>
          </a:p>
          <a:p>
            <a:r>
              <a:rPr lang="de-AT" dirty="0">
                <a:latin typeface="Univers" panose="020B0503020202020204" pitchFamily="34" charset="0"/>
              </a:rPr>
              <a:t> </a:t>
            </a:r>
          </a:p>
          <a:p>
            <a:r>
              <a:rPr lang="de-AT" dirty="0">
                <a:latin typeface="Univers" panose="020B0503020202020204" pitchFamily="34" charset="0"/>
              </a:rPr>
              <a:t>Darüber hinaus soll durch die Bestimmungen in den §§ 12 ff der </a:t>
            </a:r>
            <a:r>
              <a:rPr lang="de-AT" dirty="0" err="1">
                <a:latin typeface="Univers" panose="020B0503020202020204" pitchFamily="34" charset="0"/>
              </a:rPr>
              <a:t>Umlagenordnung</a:t>
            </a:r>
            <a:r>
              <a:rPr lang="de-AT" dirty="0">
                <a:latin typeface="Univers" panose="020B0503020202020204" pitchFamily="34" charset="0"/>
              </a:rPr>
              <a:t> 2027mit wichtigen Beitragsbefreiungs- und Beitragsermäßigungsmöglichkeiten bei Elternschaft die bessere Vereinbarkeit von Familie und Rechtsanwaltsberuf umgesetzt werden.</a:t>
            </a:r>
            <a:endParaRPr lang="de-DE" dirty="0">
              <a:latin typeface="Univers" panose="020B0503020202020204" pitchFamily="34" charset="0"/>
              <a:ea typeface="Calibri" panose="020F0502020204030204" pitchFamily="34" charset="0"/>
              <a:cs typeface="Arial" panose="020B0604020202020204" pitchFamily="34" charset="0"/>
            </a:endParaRPr>
          </a:p>
        </p:txBody>
      </p:sp>
      <p:sp>
        <p:nvSpPr>
          <p:cNvPr id="4" name="Foliennummernplatzhalter 3">
            <a:extLst>
              <a:ext uri="{FF2B5EF4-FFF2-40B4-BE49-F238E27FC236}">
                <a16:creationId xmlns:a16="http://schemas.microsoft.com/office/drawing/2014/main" id="{FF1CBD33-AADC-3865-278C-615EE71B7F98}"/>
              </a:ext>
            </a:extLst>
          </p:cNvPr>
          <p:cNvSpPr>
            <a:spLocks noGrp="1"/>
          </p:cNvSpPr>
          <p:nvPr>
            <p:ph type="sldNum" sz="quarter" idx="5"/>
          </p:nvPr>
        </p:nvSpPr>
        <p:spPr/>
        <p:txBody>
          <a:bodyPr/>
          <a:lstStyle/>
          <a:p>
            <a:pPr>
              <a:defRPr/>
            </a:pPr>
            <a:fld id="{739CD4AA-53F6-4A62-9228-B8CE3780264B}" type="slidenum">
              <a:rPr lang="de-AT" smtClean="0"/>
              <a:pPr>
                <a:defRPr/>
              </a:pPr>
              <a:t>41</a:t>
            </a:fld>
            <a:endParaRPr lang="de-AT"/>
          </a:p>
        </p:txBody>
      </p:sp>
    </p:spTree>
    <p:extLst>
      <p:ext uri="{BB962C8B-B14F-4D97-AF65-F5344CB8AC3E}">
        <p14:creationId xmlns:p14="http://schemas.microsoft.com/office/powerpoint/2010/main" val="2173985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r>
              <a:rPr lang="de-DE" dirty="0">
                <a:solidFill>
                  <a:srgbClr val="000000"/>
                </a:solidFill>
                <a:latin typeface="Univers" panose="020B0503020202020204" pitchFamily="34" charset="0"/>
              </a:rPr>
              <a:t>Basisaltersrente Tiroler Rechtsanwaltskammer:</a:t>
            </a:r>
          </a:p>
          <a:p>
            <a:pPr defTabSz="919977">
              <a:defRPr/>
            </a:pPr>
            <a:endParaRPr lang="de-DE" dirty="0">
              <a:solidFill>
                <a:srgbClr val="000000"/>
              </a:solidFill>
              <a:latin typeface="Univers" panose="020B0503020202020204" pitchFamily="34" charset="0"/>
            </a:endParaRPr>
          </a:p>
          <a:p>
            <a:pPr defTabSz="919977">
              <a:defRPr/>
            </a:pPr>
            <a:r>
              <a:rPr lang="de-DE" dirty="0">
                <a:solidFill>
                  <a:srgbClr val="000000"/>
                </a:solidFill>
                <a:latin typeface="Univers" panose="020B0503020202020204" pitchFamily="34" charset="0"/>
              </a:rPr>
              <a:t>Jahr 2019: € 2.529</a:t>
            </a:r>
            <a:r>
              <a:rPr lang="de-DE" dirty="0">
                <a:latin typeface="Univers" panose="020B0503020202020204" pitchFamily="34" charset="0"/>
              </a:rPr>
              <a:t> </a:t>
            </a:r>
            <a:endParaRPr lang="de-DE" dirty="0">
              <a:solidFill>
                <a:srgbClr val="000000"/>
              </a:solidFill>
              <a:latin typeface="Univers" panose="020B0503020202020204" pitchFamily="34" charset="0"/>
            </a:endParaRPr>
          </a:p>
          <a:p>
            <a:pPr defTabSz="919977">
              <a:defRPr/>
            </a:pPr>
            <a:r>
              <a:rPr lang="de-DE" dirty="0">
                <a:solidFill>
                  <a:srgbClr val="000000"/>
                </a:solidFill>
                <a:latin typeface="Univers" panose="020B0503020202020204" pitchFamily="34" charset="0"/>
              </a:rPr>
              <a:t>Jahr 2020: € 2.554</a:t>
            </a:r>
          </a:p>
          <a:p>
            <a:pPr defTabSz="919977">
              <a:defRPr/>
            </a:pPr>
            <a:r>
              <a:rPr lang="de-DE" dirty="0">
                <a:solidFill>
                  <a:srgbClr val="000000"/>
                </a:solidFill>
                <a:latin typeface="Univers" panose="020B0503020202020204" pitchFamily="34" charset="0"/>
              </a:rPr>
              <a:t>Jahr 2021: € 2.580</a:t>
            </a:r>
          </a:p>
          <a:p>
            <a:pPr defTabSz="919977">
              <a:defRPr/>
            </a:pPr>
            <a:r>
              <a:rPr lang="de-DE" dirty="0">
                <a:solidFill>
                  <a:srgbClr val="000000"/>
                </a:solidFill>
                <a:latin typeface="Univers" panose="020B0503020202020204" pitchFamily="34" charset="0"/>
              </a:rPr>
              <a:t>Jahr 2022: € 2.580</a:t>
            </a:r>
            <a:br>
              <a:rPr lang="de-DE" dirty="0">
                <a:solidFill>
                  <a:srgbClr val="000000"/>
                </a:solidFill>
                <a:latin typeface="Univers" panose="020B0503020202020204" pitchFamily="34" charset="0"/>
              </a:rPr>
            </a:br>
            <a:r>
              <a:rPr lang="de-DE" dirty="0">
                <a:solidFill>
                  <a:srgbClr val="000000"/>
                </a:solidFill>
                <a:latin typeface="Univers" panose="020B0503020202020204" pitchFamily="34" charset="0"/>
              </a:rPr>
              <a:t>Jahr 2023: € 2.630</a:t>
            </a:r>
            <a:br>
              <a:rPr lang="de-DE" dirty="0">
                <a:solidFill>
                  <a:srgbClr val="000000"/>
                </a:solidFill>
                <a:latin typeface="Univers" panose="020B0503020202020204" pitchFamily="34" charset="0"/>
              </a:rPr>
            </a:br>
            <a:r>
              <a:rPr lang="de-DE" dirty="0">
                <a:solidFill>
                  <a:srgbClr val="000000"/>
                </a:solidFill>
                <a:latin typeface="Univers" panose="020B0503020202020204" pitchFamily="34" charset="0"/>
              </a:rPr>
              <a:t>Jahr 2024: € 2.762</a:t>
            </a:r>
          </a:p>
          <a:p>
            <a:pPr defTabSz="919977">
              <a:defRPr/>
            </a:pPr>
            <a:r>
              <a:rPr lang="de-DE" dirty="0">
                <a:solidFill>
                  <a:srgbClr val="000000"/>
                </a:solidFill>
                <a:latin typeface="Univers" panose="020B0503020202020204" pitchFamily="34" charset="0"/>
              </a:rPr>
              <a:t>Jahr 2025: € 2.900</a:t>
            </a:r>
          </a:p>
          <a:p>
            <a:pPr defTabSz="919977">
              <a:defRPr/>
            </a:pPr>
            <a:r>
              <a:rPr lang="de-DE" dirty="0">
                <a:solidFill>
                  <a:srgbClr val="000000"/>
                </a:solidFill>
                <a:latin typeface="Univers" panose="020B0503020202020204" pitchFamily="34" charset="0"/>
              </a:rPr>
              <a:t>Jahr 2026: € 2.958</a:t>
            </a:r>
          </a:p>
          <a:p>
            <a:pPr defTabSz="919977">
              <a:defRPr/>
            </a:pPr>
            <a:endParaRPr lang="de-DE" dirty="0">
              <a:solidFill>
                <a:srgbClr val="000000"/>
              </a:solidFill>
              <a:latin typeface="Univers" panose="020B0503020202020204" pitchFamily="34" charset="0"/>
            </a:endParaRPr>
          </a:p>
          <a:p>
            <a:pPr defTabSz="919977">
              <a:defRPr/>
            </a:pPr>
            <a:r>
              <a:rPr lang="de-DE" dirty="0">
                <a:solidFill>
                  <a:srgbClr val="000000"/>
                </a:solidFill>
                <a:latin typeface="Univers" panose="020B0503020202020204" pitchFamily="34" charset="0"/>
              </a:rPr>
              <a:t>laut Vorschlag für Leistungsordnung 2027, wird anschließend abgestimmt:</a:t>
            </a:r>
          </a:p>
          <a:p>
            <a:pPr defTabSz="919977">
              <a:defRPr/>
            </a:pPr>
            <a:r>
              <a:rPr lang="de-DE" dirty="0">
                <a:solidFill>
                  <a:srgbClr val="000000"/>
                </a:solidFill>
                <a:latin typeface="Univers" panose="020B0503020202020204" pitchFamily="34" charset="0"/>
              </a:rPr>
              <a:t>Jahr 2027: € 3.035</a:t>
            </a:r>
            <a:endParaRPr lang="de-DE" dirty="0">
              <a:latin typeface="Univers" panose="020B0503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42</a:t>
            </a:fld>
            <a:endParaRPr lang="de-AT"/>
          </a:p>
        </p:txBody>
      </p:sp>
    </p:spTree>
    <p:extLst>
      <p:ext uri="{BB962C8B-B14F-4D97-AF65-F5344CB8AC3E}">
        <p14:creationId xmlns:p14="http://schemas.microsoft.com/office/powerpoint/2010/main" val="16656401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r>
              <a:rPr lang="de-DE" dirty="0">
                <a:latin typeface="Univers" panose="020B0503020202020204" pitchFamily="34" charset="0"/>
              </a:rPr>
              <a:t>Wie diese Aufstellung zeigt, liegt die Tiroler Rechtsanwaltskammer bei der Höhe der Basisaltersrente 2026 österreichweit auf dem 4. Platz und führt somit das mittlere Drittel an (aufsteigende Reihenfolge von links nach rechts).</a:t>
            </a:r>
          </a:p>
          <a:p>
            <a:pPr marL="172493" indent="-172493" defTabSz="919977">
              <a:buFont typeface="Arial" panose="020B0604020202020204" pitchFamily="34" charset="0"/>
              <a:buChar char="•"/>
              <a:defRPr/>
            </a:pPr>
            <a:endParaRPr lang="de-DE" dirty="0">
              <a:latin typeface="Univers" panose="020B0503020202020204" pitchFamily="34" charset="0"/>
            </a:endParaRPr>
          </a:p>
          <a:p>
            <a:pPr defTabSz="919977">
              <a:defRPr/>
            </a:pPr>
            <a:r>
              <a:rPr lang="de-DE" b="1" dirty="0"/>
              <a:t>Kärnten</a:t>
            </a:r>
            <a:r>
              <a:rPr lang="de-DE" b="1" dirty="0">
                <a:effectLst/>
              </a:rPr>
              <a:t> </a:t>
            </a:r>
            <a:r>
              <a:rPr lang="de-DE" b="1" dirty="0"/>
              <a:t>2.480,00</a:t>
            </a:r>
          </a:p>
          <a:p>
            <a:pPr defTabSz="919977">
              <a:defRPr/>
            </a:pPr>
            <a:r>
              <a:rPr lang="de-DE" dirty="0"/>
              <a:t>Salzburg</a:t>
            </a:r>
            <a:r>
              <a:rPr lang="de-DE" dirty="0">
                <a:effectLst/>
              </a:rPr>
              <a:t> </a:t>
            </a:r>
            <a:r>
              <a:rPr lang="de-DE" dirty="0"/>
              <a:t>2.642,00</a:t>
            </a:r>
          </a:p>
          <a:p>
            <a:pPr defTabSz="919977">
              <a:defRPr/>
            </a:pPr>
            <a:r>
              <a:rPr lang="de-DE" dirty="0"/>
              <a:t>Vorarlberg</a:t>
            </a:r>
            <a:r>
              <a:rPr lang="de-DE" dirty="0">
                <a:effectLst/>
              </a:rPr>
              <a:t> </a:t>
            </a:r>
            <a:r>
              <a:rPr lang="de-DE" dirty="0"/>
              <a:t>2.758,84</a:t>
            </a:r>
          </a:p>
          <a:p>
            <a:pPr defTabSz="919977">
              <a:defRPr/>
            </a:pPr>
            <a:r>
              <a:rPr lang="de-DE" dirty="0"/>
              <a:t>Burgenland</a:t>
            </a:r>
            <a:r>
              <a:rPr lang="de-DE" dirty="0">
                <a:effectLst/>
              </a:rPr>
              <a:t> </a:t>
            </a:r>
            <a:r>
              <a:rPr lang="de-DE" dirty="0"/>
              <a:t>2.932,50</a:t>
            </a:r>
          </a:p>
          <a:p>
            <a:pPr defTabSz="919977">
              <a:defRPr/>
            </a:pPr>
            <a:r>
              <a:rPr lang="de-DE" dirty="0"/>
              <a:t>Wien</a:t>
            </a:r>
            <a:r>
              <a:rPr lang="de-DE" dirty="0">
                <a:effectLst/>
              </a:rPr>
              <a:t> </a:t>
            </a:r>
            <a:r>
              <a:rPr lang="de-DE" dirty="0"/>
              <a:t>2.932,50</a:t>
            </a:r>
          </a:p>
          <a:p>
            <a:pPr defTabSz="919977">
              <a:defRPr/>
            </a:pPr>
            <a:r>
              <a:rPr lang="de-DE" b="1" dirty="0"/>
              <a:t>Tirol</a:t>
            </a:r>
            <a:r>
              <a:rPr lang="de-DE" b="1" dirty="0">
                <a:effectLst/>
              </a:rPr>
              <a:t> </a:t>
            </a:r>
            <a:r>
              <a:rPr lang="de-DE" b="1" dirty="0"/>
              <a:t>2.958,00</a:t>
            </a:r>
          </a:p>
          <a:p>
            <a:pPr defTabSz="919977">
              <a:defRPr/>
            </a:pPr>
            <a:r>
              <a:rPr lang="de-DE" dirty="0"/>
              <a:t>Steiermark</a:t>
            </a:r>
            <a:r>
              <a:rPr lang="de-DE" dirty="0">
                <a:effectLst/>
              </a:rPr>
              <a:t> </a:t>
            </a:r>
            <a:r>
              <a:rPr lang="de-DE" dirty="0"/>
              <a:t>3.100,80</a:t>
            </a:r>
          </a:p>
          <a:p>
            <a:pPr defTabSz="919977">
              <a:defRPr/>
            </a:pPr>
            <a:r>
              <a:rPr lang="de-DE" dirty="0"/>
              <a:t>Oberösterreich</a:t>
            </a:r>
            <a:r>
              <a:rPr lang="de-DE" dirty="0">
                <a:effectLst/>
              </a:rPr>
              <a:t> </a:t>
            </a:r>
            <a:r>
              <a:rPr lang="de-DE" dirty="0"/>
              <a:t>3.132,80</a:t>
            </a:r>
          </a:p>
          <a:p>
            <a:pPr defTabSz="919977">
              <a:defRPr/>
            </a:pPr>
            <a:r>
              <a:rPr lang="de-DE" b="1" dirty="0"/>
              <a:t>Niederösterreich</a:t>
            </a:r>
            <a:r>
              <a:rPr lang="de-DE" b="1" dirty="0">
                <a:effectLst/>
              </a:rPr>
              <a:t> </a:t>
            </a:r>
            <a:r>
              <a:rPr lang="de-DE" b="1" dirty="0"/>
              <a:t>3.118,00</a:t>
            </a:r>
            <a:r>
              <a:rPr lang="de-DE" b="1" dirty="0">
                <a:effectLst/>
              </a:rPr>
              <a:t> </a:t>
            </a:r>
            <a:endParaRPr lang="de-DE" b="1" dirty="0">
              <a:latin typeface="Univers" panose="020B0503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43</a:t>
            </a:fld>
            <a:endParaRPr lang="de-AT"/>
          </a:p>
        </p:txBody>
      </p:sp>
    </p:spTree>
    <p:extLst>
      <p:ext uri="{BB962C8B-B14F-4D97-AF65-F5344CB8AC3E}">
        <p14:creationId xmlns:p14="http://schemas.microsoft.com/office/powerpoint/2010/main" val="8735410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8C17F-2346-59F3-553C-34CFA94B13C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3B0A2D4-B257-9F78-605C-537BFDD09BE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96E0B0B-F860-E062-2392-5D87B6190986}"/>
              </a:ext>
            </a:extLst>
          </p:cNvPr>
          <p:cNvSpPr>
            <a:spLocks noGrp="1"/>
          </p:cNvSpPr>
          <p:nvPr>
            <p:ph type="body" idx="1"/>
          </p:nvPr>
        </p:nvSpPr>
        <p:spPr/>
        <p:txBody>
          <a:bodyPr/>
          <a:lstStyle/>
          <a:p>
            <a:pPr defTabSz="913591">
              <a:defRPr/>
            </a:pPr>
            <a:r>
              <a:rPr lang="de-DE" b="1" dirty="0">
                <a:latin typeface="Univers" panose="020B0503020202020204" pitchFamily="34" charset="0"/>
              </a:rPr>
              <a:t>Stand XX.XX.2026:</a:t>
            </a:r>
            <a:endParaRPr lang="de-AT" dirty="0">
              <a:effectLst/>
              <a:latin typeface="Univers" panose="020B0503020202020204" pitchFamily="34" charset="0"/>
            </a:endParaRPr>
          </a:p>
          <a:p>
            <a:pPr defTabSz="913591">
              <a:defRPr/>
            </a:pPr>
            <a:r>
              <a:rPr lang="de-DE" b="1" dirty="0">
                <a:latin typeface="Univers" panose="020B0503020202020204" pitchFamily="34" charset="0"/>
              </a:rPr>
              <a:t>Es ist ein Quorum von 10% der Mitglieder, das sind XX Kammermitglieder, sowie eine einfache Stimmenmehrheit erforderlich.</a:t>
            </a: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a:p>
            <a:pPr defTabSz="913591">
              <a:defRPr/>
            </a:pPr>
            <a:r>
              <a:rPr lang="de-DE" dirty="0">
                <a:latin typeface="Univers" panose="020B0503020202020204" pitchFamily="34" charset="0"/>
                <a:ea typeface="Calibri" panose="020F0502020204030204" pitchFamily="34" charset="0"/>
                <a:cs typeface="Arial" panose="020B0604020202020204" pitchFamily="34" charset="0"/>
              </a:rPr>
              <a:t>Vorschlag des Ausschusses laut ausgesendeter Beschlussvorlage zu Leistungs- und </a:t>
            </a:r>
            <a:r>
              <a:rPr lang="de-DE" dirty="0" err="1">
                <a:latin typeface="Univers" panose="020B0503020202020204" pitchFamily="34" charset="0"/>
                <a:ea typeface="Calibri" panose="020F0502020204030204" pitchFamily="34" charset="0"/>
                <a:cs typeface="Arial" panose="020B0604020202020204" pitchFamily="34" charset="0"/>
              </a:rPr>
              <a:t>Umlagenordnung</a:t>
            </a:r>
            <a:r>
              <a:rPr lang="de-DE" dirty="0">
                <a:latin typeface="Univers" panose="020B0503020202020204" pitchFamily="34" charset="0"/>
                <a:ea typeface="Calibri" panose="020F0502020204030204" pitchFamily="34" charset="0"/>
                <a:cs typeface="Arial" panose="020B0604020202020204" pitchFamily="34" charset="0"/>
              </a:rPr>
              <a:t> 2027:</a:t>
            </a: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a:p>
            <a:pPr defTabSz="913591">
              <a:defRPr/>
            </a:pPr>
            <a:r>
              <a:rPr lang="de-DE" dirty="0">
                <a:latin typeface="Univers" panose="020B0503020202020204" pitchFamily="34" charset="0"/>
                <a:ea typeface="Calibri" panose="020F0502020204030204" pitchFamily="34" charset="0"/>
                <a:cs typeface="Arial" panose="020B0604020202020204" pitchFamily="34" charset="0"/>
              </a:rPr>
              <a:t>Erhöhung des Normbeitrages</a:t>
            </a:r>
            <a:r>
              <a:rPr lang="de-DE" dirty="0">
                <a:latin typeface="Univers" panose="020B0503020202020204" pitchFamily="34" charset="0"/>
              </a:rPr>
              <a:t> um rund 6,6% p.a. auf: EUR 1.559,83 monatlich bzw. EUR 18.718,00 jährlich</a:t>
            </a:r>
          </a:p>
          <a:p>
            <a:pPr defTabSz="913591">
              <a:defRPr/>
            </a:pPr>
            <a:r>
              <a:rPr lang="de-DE" dirty="0">
                <a:latin typeface="Univers" panose="020B0503020202020204" pitchFamily="34" charset="0"/>
              </a:rPr>
              <a:t>Anrechnungsbetrag Pauschalvergütung: EUR 270,83 monatlich bzw. EUR 3.250,00 jährlich</a:t>
            </a:r>
          </a:p>
          <a:p>
            <a:pPr defTabSz="913591">
              <a:defRPr/>
            </a:pPr>
            <a:r>
              <a:rPr lang="de-DE" dirty="0">
                <a:latin typeface="Univers" panose="020B0503020202020204" pitchFamily="34" charset="0"/>
              </a:rPr>
              <a:t>Zahlbetrag RA: EUR 1.289,00 monatlich bzw. EUR 15.468,00 jährlich </a:t>
            </a:r>
          </a:p>
          <a:p>
            <a:pPr defTabSz="913591">
              <a:defRPr/>
            </a:pPr>
            <a:r>
              <a:rPr lang="de-DE" dirty="0">
                <a:latin typeface="Univers" panose="020B0503020202020204" pitchFamily="34" charset="0"/>
              </a:rPr>
              <a:t>Zahlbetrag RAA: EUR 600,00 monatlich bzw. EUR 7.200,00 jährlich</a:t>
            </a:r>
          </a:p>
          <a:p>
            <a:pPr defTabSz="913591">
              <a:defRPr/>
            </a:pPr>
            <a:r>
              <a:rPr lang="de-AT" dirty="0">
                <a:latin typeface="Univers" panose="020B0503020202020204" pitchFamily="34" charset="0"/>
              </a:rPr>
              <a:t>Zahlbetrag RA Versorgungseinrichtung Teil B: monatlich EUR 566,67 bzw. EUR 6.800,00 jährlich</a:t>
            </a:r>
            <a:endParaRPr lang="de-DE" dirty="0">
              <a:latin typeface="Univers" panose="020B0503020202020204" pitchFamily="34" charset="0"/>
            </a:endParaRP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a:p>
            <a:pPr defTabSz="913591">
              <a:defRPr/>
            </a:pPr>
            <a:r>
              <a:rPr lang="de-DE" dirty="0">
                <a:latin typeface="Univers" panose="020B0503020202020204" pitchFamily="34" charset="0"/>
                <a:ea typeface="Calibri" panose="020F0502020204030204" pitchFamily="34" charset="0"/>
                <a:cs typeface="Arial" panose="020B0604020202020204" pitchFamily="34" charset="0"/>
              </a:rPr>
              <a:t>------------------------------------------------------------------------------</a:t>
            </a: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a:p>
            <a:r>
              <a:rPr lang="de-DE" dirty="0">
                <a:latin typeface="Univers" panose="020B0503020202020204" pitchFamily="34" charset="0"/>
              </a:rPr>
              <a:t>Der Ausschuss schlägt für das Jahr 2027 vor, die Basisaltersrente um rund 3,2% p.a. auf EUR 3.053,00 brutto monatlich und den Normbeitrag um rund 6,6% p.a. auf EUR 1.559,83 monatlich bzw. EUR 18.718,00 jährlich zu erhöhen. Darauf werden Rechtsanwältinnen und Rechtsanwälten aus der Pauschalvergütung monatlich EUR 270,83 bzw. jährlich EUR 3.250,00 angerechnet, sodass effektiv EUR 1.289,00 monatlich bzw. EUR 15.468,00 jährlich in die Versorgungseinrichtung Teil A zu bezahlen sind.</a:t>
            </a:r>
            <a:endParaRPr lang="de-AT" dirty="0">
              <a:latin typeface="Univers" panose="020B0503020202020204" pitchFamily="34" charset="0"/>
            </a:endParaRPr>
          </a:p>
          <a:p>
            <a:r>
              <a:rPr lang="de-DE" dirty="0">
                <a:latin typeface="Univers" panose="020B0503020202020204" pitchFamily="34" charset="0"/>
              </a:rPr>
              <a:t> </a:t>
            </a:r>
            <a:endParaRPr lang="de-AT" dirty="0">
              <a:latin typeface="Univers" panose="020B0503020202020204" pitchFamily="34" charset="0"/>
            </a:endParaRPr>
          </a:p>
          <a:p>
            <a:r>
              <a:rPr lang="de-DE" dirty="0">
                <a:latin typeface="Univers" panose="020B0503020202020204" pitchFamily="34" charset="0"/>
              </a:rPr>
              <a:t>Für Konzipientinnen und Konzipienten soll der Beitrag zur Versorgungseinrichtung Teil A 2027 EUR 600,00 monatlich bzw. EUR 7.200,00 jährlich betragen.</a:t>
            </a:r>
            <a:endParaRPr lang="de-AT" dirty="0">
              <a:latin typeface="Univers" panose="020B0503020202020204" pitchFamily="34" charset="0"/>
            </a:endParaRPr>
          </a:p>
          <a:p>
            <a:r>
              <a:rPr lang="de-DE" dirty="0">
                <a:latin typeface="Univers" panose="020B0503020202020204" pitchFamily="34" charset="0"/>
              </a:rPr>
              <a:t> </a:t>
            </a:r>
            <a:endParaRPr lang="de-AT" dirty="0">
              <a:latin typeface="Univers" panose="020B0503020202020204" pitchFamily="34" charset="0"/>
            </a:endParaRPr>
          </a:p>
          <a:p>
            <a:r>
              <a:rPr lang="de-AT" dirty="0">
                <a:latin typeface="Univers" panose="020B0503020202020204" pitchFamily="34" charset="0"/>
              </a:rPr>
              <a:t>Der Beitrag zur Versorgungseinrichtung Teil B (Zusatzpension) für Rechtsanwältinnen und Rechtsanwälte wird vom Ausschuss für 2027 mit monatlich EUR 566,67 bzw. EUR 6.800,00 jährlich vorgeschlagen. </a:t>
            </a:r>
          </a:p>
          <a:p>
            <a:r>
              <a:rPr lang="de-AT" dirty="0">
                <a:latin typeface="Univers" panose="020B0503020202020204" pitchFamily="34" charset="0"/>
              </a:rPr>
              <a:t> </a:t>
            </a:r>
          </a:p>
          <a:p>
            <a:r>
              <a:rPr lang="de-AT" dirty="0">
                <a:latin typeface="Univers" panose="020B0503020202020204" pitchFamily="34" charset="0"/>
              </a:rPr>
              <a:t>Zu diesem Vorschlag hat der Ausschuss ein versicherungsmathematisches Gutachten in Auftrag gegeben, das fristgerecht drei Wochen vor der Vollversammlung auf der Homepage der Tiroler Rechtsanwaltskammer </a:t>
            </a:r>
            <a:r>
              <a:rPr lang="de-AT" u="sng" dirty="0">
                <a:latin typeface="Univers" panose="020B0503020202020204" pitchFamily="34" charset="0"/>
                <a:hlinkClick r:id="rId3"/>
              </a:rPr>
              <a:t>www.tiroler-rak.at</a:t>
            </a:r>
            <a:r>
              <a:rPr lang="de-AT" dirty="0">
                <a:latin typeface="Univers" panose="020B0503020202020204" pitchFamily="34" charset="0"/>
              </a:rPr>
              <a:t> unter Kundmachungen/Versorgungseinrichtung abrufbar sein wird. </a:t>
            </a:r>
          </a:p>
          <a:p>
            <a:r>
              <a:rPr lang="de-AT" dirty="0">
                <a:latin typeface="Univers" panose="020B0503020202020204" pitchFamily="34" charset="0"/>
              </a:rPr>
              <a:t> </a:t>
            </a:r>
          </a:p>
          <a:p>
            <a:r>
              <a:rPr lang="de-AT" dirty="0">
                <a:latin typeface="Univers" panose="020B0503020202020204" pitchFamily="34" charset="0"/>
              </a:rPr>
              <a:t>Darüber hinaus soll durch die Bestimmungen in den §§ 12 ff der </a:t>
            </a:r>
            <a:r>
              <a:rPr lang="de-AT" dirty="0" err="1">
                <a:latin typeface="Univers" panose="020B0503020202020204" pitchFamily="34" charset="0"/>
              </a:rPr>
              <a:t>Umlagenordnung</a:t>
            </a:r>
            <a:r>
              <a:rPr lang="de-AT" dirty="0">
                <a:latin typeface="Univers" panose="020B0503020202020204" pitchFamily="34" charset="0"/>
              </a:rPr>
              <a:t> 2027 mit wichtigen Beitragsbefreiungs- und Beitragsermäßigungsmöglichkeiten bei Elternschaft die bessere Vereinbarkeit von Familie und Rechtsanwaltsberuf umgesetzt werden.</a:t>
            </a:r>
          </a:p>
          <a:p>
            <a:pPr defTabSz="913591">
              <a:defRPr/>
            </a:pPr>
            <a:endParaRPr lang="de-DE" dirty="0">
              <a:latin typeface="Univers" panose="020B0503020202020204" pitchFamily="34" charset="0"/>
              <a:ea typeface="Calibri" panose="020F0502020204030204" pitchFamily="34" charset="0"/>
              <a:cs typeface="Arial" panose="020B0604020202020204" pitchFamily="34" charset="0"/>
            </a:endParaRPr>
          </a:p>
        </p:txBody>
      </p:sp>
      <p:sp>
        <p:nvSpPr>
          <p:cNvPr id="4" name="Foliennummernplatzhalter 3">
            <a:extLst>
              <a:ext uri="{FF2B5EF4-FFF2-40B4-BE49-F238E27FC236}">
                <a16:creationId xmlns:a16="http://schemas.microsoft.com/office/drawing/2014/main" id="{796DAC87-3F16-ACD4-1492-6D1A29712D0C}"/>
              </a:ext>
            </a:extLst>
          </p:cNvPr>
          <p:cNvSpPr>
            <a:spLocks noGrp="1"/>
          </p:cNvSpPr>
          <p:nvPr>
            <p:ph type="sldNum" sz="quarter" idx="5"/>
          </p:nvPr>
        </p:nvSpPr>
        <p:spPr/>
        <p:txBody>
          <a:bodyPr/>
          <a:lstStyle/>
          <a:p>
            <a:pPr>
              <a:defRPr/>
            </a:pPr>
            <a:fld id="{739CD4AA-53F6-4A62-9228-B8CE3780264B}" type="slidenum">
              <a:rPr lang="de-AT" smtClean="0"/>
              <a:pPr>
                <a:defRPr/>
              </a:pPr>
              <a:t>44</a:t>
            </a:fld>
            <a:endParaRPr lang="de-AT"/>
          </a:p>
        </p:txBody>
      </p:sp>
    </p:spTree>
    <p:extLst>
      <p:ext uri="{BB962C8B-B14F-4D97-AF65-F5344CB8AC3E}">
        <p14:creationId xmlns:p14="http://schemas.microsoft.com/office/powerpoint/2010/main" val="16167429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5A6AE-5077-F19E-B528-1F300182C6E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0C363A2-86D8-AE13-1EB4-2D6F2837209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570F43C-0654-D709-AE99-165C80054657}"/>
              </a:ext>
            </a:extLst>
          </p:cNvPr>
          <p:cNvSpPr>
            <a:spLocks noGrp="1"/>
          </p:cNvSpPr>
          <p:nvPr>
            <p:ph type="body" idx="1"/>
          </p:nvPr>
        </p:nvSpPr>
        <p:spPr/>
        <p:txBody>
          <a:bodyPr/>
          <a:lstStyle/>
          <a:p>
            <a:pPr defTabSz="919977">
              <a:defRPr/>
            </a:pPr>
            <a:r>
              <a:rPr lang="de-DE" dirty="0">
                <a:latin typeface="Univers" panose="020B0503020202020204" pitchFamily="34" charset="0"/>
              </a:rPr>
              <a:t>Normbeitrag = EU </a:t>
            </a:r>
            <a:r>
              <a:rPr lang="de-DE" dirty="0" err="1">
                <a:latin typeface="Univers" panose="020B0503020202020204" pitchFamily="34" charset="0"/>
              </a:rPr>
              <a:t>RAe</a:t>
            </a:r>
            <a:endParaRPr lang="de-DE" dirty="0">
              <a:latin typeface="Univers" panose="020B0503020202020204" pitchFamily="34" charset="0"/>
            </a:endParaRPr>
          </a:p>
          <a:p>
            <a:pPr defTabSz="919977">
              <a:defRPr/>
            </a:pPr>
            <a:endParaRPr lang="de-DE" dirty="0">
              <a:latin typeface="Univers" panose="020B0503020202020204" pitchFamily="34" charset="0"/>
            </a:endParaRPr>
          </a:p>
          <a:p>
            <a:pPr defTabSz="919977">
              <a:defRPr/>
            </a:pPr>
            <a:r>
              <a:rPr lang="de-AT" b="1" dirty="0">
                <a:latin typeface="Univers" panose="020B0503020202020204" pitchFamily="34" charset="0"/>
              </a:rPr>
              <a:t>Normbeitragshöhe (Beitragshöhe EU </a:t>
            </a:r>
            <a:r>
              <a:rPr lang="de-AT" b="1" dirty="0" err="1">
                <a:latin typeface="Univers" panose="020B0503020202020204" pitchFamily="34" charset="0"/>
              </a:rPr>
              <a:t>RAe</a:t>
            </a:r>
            <a:r>
              <a:rPr lang="de-AT" b="1" dirty="0">
                <a:latin typeface="Univers" panose="020B0503020202020204" pitchFamily="34" charset="0"/>
              </a:rPr>
              <a:t>):</a:t>
            </a:r>
          </a:p>
          <a:p>
            <a:pPr defTabSz="919977">
              <a:defRPr/>
            </a:pPr>
            <a:r>
              <a:rPr lang="de-AT" dirty="0">
                <a:solidFill>
                  <a:srgbClr val="000000"/>
                </a:solidFill>
                <a:latin typeface="Univers" panose="020B0503020202020204" pitchFamily="34" charset="0"/>
              </a:rPr>
              <a:t>2019</a:t>
            </a:r>
            <a:r>
              <a:rPr lang="de-AT" dirty="0"/>
              <a:t> </a:t>
            </a:r>
            <a:r>
              <a:rPr lang="de-AT" dirty="0">
                <a:solidFill>
                  <a:srgbClr val="000000"/>
                </a:solidFill>
                <a:latin typeface="Univers" panose="020B0503020202020204" pitchFamily="34" charset="0"/>
              </a:rPr>
              <a:t>€ 12.450,00</a:t>
            </a:r>
          </a:p>
          <a:p>
            <a:pPr defTabSz="919977">
              <a:defRPr/>
            </a:pPr>
            <a:r>
              <a:rPr lang="de-AT" dirty="0">
                <a:solidFill>
                  <a:srgbClr val="000000"/>
                </a:solidFill>
                <a:latin typeface="Univers" panose="020B0503020202020204" pitchFamily="34" charset="0"/>
              </a:rPr>
              <a:t>2020</a:t>
            </a:r>
            <a:r>
              <a:rPr lang="de-AT" dirty="0"/>
              <a:t> </a:t>
            </a:r>
            <a:r>
              <a:rPr lang="de-AT" dirty="0">
                <a:solidFill>
                  <a:srgbClr val="000000"/>
                </a:solidFill>
                <a:latin typeface="Univers" panose="020B0503020202020204" pitchFamily="34" charset="0"/>
              </a:rPr>
              <a:t>€ 12.941,00</a:t>
            </a:r>
          </a:p>
          <a:p>
            <a:pPr defTabSz="919977">
              <a:defRPr/>
            </a:pPr>
            <a:r>
              <a:rPr lang="de-AT" dirty="0">
                <a:solidFill>
                  <a:srgbClr val="000000"/>
                </a:solidFill>
                <a:latin typeface="Univers" panose="020B0503020202020204" pitchFamily="34" charset="0"/>
              </a:rPr>
              <a:t>2021</a:t>
            </a:r>
            <a:r>
              <a:rPr lang="de-AT" dirty="0"/>
              <a:t> </a:t>
            </a:r>
            <a:r>
              <a:rPr lang="de-AT" dirty="0">
                <a:solidFill>
                  <a:srgbClr val="000000"/>
                </a:solidFill>
                <a:latin typeface="Univers" panose="020B0503020202020204" pitchFamily="34" charset="0"/>
              </a:rPr>
              <a:t>€ 13.440,00</a:t>
            </a:r>
          </a:p>
          <a:p>
            <a:pPr defTabSz="919977">
              <a:defRPr/>
            </a:pPr>
            <a:r>
              <a:rPr lang="de-AT" dirty="0">
                <a:solidFill>
                  <a:srgbClr val="000000"/>
                </a:solidFill>
                <a:latin typeface="Univers" panose="020B0503020202020204" pitchFamily="34" charset="0"/>
              </a:rPr>
              <a:t>2022</a:t>
            </a:r>
            <a:r>
              <a:rPr lang="de-AT" dirty="0"/>
              <a:t> </a:t>
            </a:r>
            <a:r>
              <a:rPr lang="de-AT" dirty="0">
                <a:solidFill>
                  <a:srgbClr val="000000"/>
                </a:solidFill>
                <a:latin typeface="Univers" panose="020B0503020202020204" pitchFamily="34" charset="0"/>
              </a:rPr>
              <a:t>€ 13.780,00</a:t>
            </a:r>
          </a:p>
          <a:p>
            <a:pPr defTabSz="919977">
              <a:defRPr/>
            </a:pPr>
            <a:r>
              <a:rPr lang="de-AT" dirty="0">
                <a:solidFill>
                  <a:srgbClr val="000000"/>
                </a:solidFill>
                <a:latin typeface="Univers" panose="020B0503020202020204" pitchFamily="34" charset="0"/>
              </a:rPr>
              <a:t>2023</a:t>
            </a:r>
            <a:r>
              <a:rPr lang="de-AT" dirty="0"/>
              <a:t> </a:t>
            </a:r>
            <a:r>
              <a:rPr lang="de-AT" dirty="0">
                <a:solidFill>
                  <a:srgbClr val="000000"/>
                </a:solidFill>
                <a:latin typeface="Univers" panose="020B0503020202020204" pitchFamily="34" charset="0"/>
              </a:rPr>
              <a:t>€ 14.390,00</a:t>
            </a:r>
          </a:p>
          <a:p>
            <a:pPr defTabSz="919977">
              <a:defRPr/>
            </a:pPr>
            <a:r>
              <a:rPr lang="de-AT" dirty="0">
                <a:solidFill>
                  <a:srgbClr val="000000"/>
                </a:solidFill>
                <a:latin typeface="Univers" panose="020B0503020202020204" pitchFamily="34" charset="0"/>
              </a:rPr>
              <a:t>2024</a:t>
            </a:r>
            <a:r>
              <a:rPr lang="de-AT" dirty="0"/>
              <a:t> </a:t>
            </a:r>
            <a:r>
              <a:rPr lang="de-AT" dirty="0">
                <a:solidFill>
                  <a:srgbClr val="000000"/>
                </a:solidFill>
                <a:latin typeface="Univers" panose="020B0503020202020204" pitchFamily="34" charset="0"/>
              </a:rPr>
              <a:t>€ 15.536,00</a:t>
            </a:r>
          </a:p>
          <a:p>
            <a:pPr defTabSz="919977">
              <a:defRPr/>
            </a:pPr>
            <a:r>
              <a:rPr lang="de-AT" dirty="0">
                <a:solidFill>
                  <a:srgbClr val="000000"/>
                </a:solidFill>
                <a:latin typeface="Univers" panose="020B0503020202020204" pitchFamily="34" charset="0"/>
              </a:rPr>
              <a:t>2025 € 16.773,00</a:t>
            </a:r>
          </a:p>
          <a:p>
            <a:pPr defTabSz="919977">
              <a:defRPr/>
            </a:pPr>
            <a:r>
              <a:rPr lang="de-AT" dirty="0">
                <a:solidFill>
                  <a:srgbClr val="000000"/>
                </a:solidFill>
                <a:latin typeface="Univers" panose="020B0503020202020204" pitchFamily="34" charset="0"/>
              </a:rPr>
              <a:t>2026 € 17.560,00</a:t>
            </a:r>
          </a:p>
          <a:p>
            <a:pPr defTabSz="919977">
              <a:defRPr/>
            </a:pPr>
            <a:endParaRPr lang="de-AT" dirty="0">
              <a:solidFill>
                <a:srgbClr val="000000"/>
              </a:solidFill>
              <a:latin typeface="Univers" panose="020B0503020202020204" pitchFamily="34" charset="0"/>
            </a:endParaRPr>
          </a:p>
          <a:p>
            <a:pPr defTabSz="919977">
              <a:defRPr/>
            </a:pPr>
            <a:r>
              <a:rPr lang="de-AT" b="1" dirty="0">
                <a:solidFill>
                  <a:srgbClr val="000000"/>
                </a:solidFill>
                <a:latin typeface="Univers" panose="020B0503020202020204" pitchFamily="34" charset="0"/>
              </a:rPr>
              <a:t>Zahlbetrag </a:t>
            </a:r>
            <a:r>
              <a:rPr lang="de-AT" b="1" dirty="0" err="1">
                <a:solidFill>
                  <a:srgbClr val="000000"/>
                </a:solidFill>
                <a:latin typeface="Univers" panose="020B0503020202020204" pitchFamily="34" charset="0"/>
              </a:rPr>
              <a:t>RAe</a:t>
            </a:r>
            <a:r>
              <a:rPr lang="de-AT" b="1" dirty="0">
                <a:solidFill>
                  <a:srgbClr val="000000"/>
                </a:solidFill>
                <a:latin typeface="Univers" panose="020B0503020202020204" pitchFamily="34" charset="0"/>
              </a:rPr>
              <a:t>:</a:t>
            </a:r>
          </a:p>
          <a:p>
            <a:pPr defTabSz="919977">
              <a:defRPr/>
            </a:pPr>
            <a:r>
              <a:rPr lang="de-AT" dirty="0">
                <a:solidFill>
                  <a:srgbClr val="000000"/>
                </a:solidFill>
                <a:latin typeface="Univers" panose="020B0503020202020204" pitchFamily="34" charset="0"/>
              </a:rPr>
              <a:t>2019 € 9.746,00</a:t>
            </a:r>
          </a:p>
          <a:p>
            <a:pPr defTabSz="919977">
              <a:defRPr/>
            </a:pPr>
            <a:r>
              <a:rPr lang="de-AT" dirty="0">
                <a:solidFill>
                  <a:srgbClr val="000000"/>
                </a:solidFill>
                <a:latin typeface="Univers" panose="020B0503020202020204" pitchFamily="34" charset="0"/>
              </a:rPr>
              <a:t>2020</a:t>
            </a:r>
            <a:r>
              <a:rPr lang="de-AT" dirty="0"/>
              <a:t> </a:t>
            </a:r>
            <a:r>
              <a:rPr lang="de-AT" dirty="0">
                <a:solidFill>
                  <a:srgbClr val="000000"/>
                </a:solidFill>
                <a:latin typeface="Univers" panose="020B0503020202020204" pitchFamily="34" charset="0"/>
              </a:rPr>
              <a:t>€ 10.286,00</a:t>
            </a:r>
          </a:p>
          <a:p>
            <a:pPr defTabSz="919977">
              <a:defRPr/>
            </a:pPr>
            <a:r>
              <a:rPr lang="de-AT" dirty="0">
                <a:solidFill>
                  <a:srgbClr val="000000"/>
                </a:solidFill>
                <a:latin typeface="Univers" panose="020B0503020202020204" pitchFamily="34" charset="0"/>
              </a:rPr>
              <a:t>2021</a:t>
            </a:r>
            <a:r>
              <a:rPr lang="de-AT" dirty="0"/>
              <a:t> </a:t>
            </a:r>
            <a:r>
              <a:rPr lang="de-AT" dirty="0">
                <a:solidFill>
                  <a:srgbClr val="000000"/>
                </a:solidFill>
                <a:latin typeface="Univers" panose="020B0503020202020204" pitchFamily="34" charset="0"/>
              </a:rPr>
              <a:t>€ 10.650,00</a:t>
            </a:r>
          </a:p>
          <a:p>
            <a:pPr defTabSz="919977">
              <a:defRPr/>
            </a:pPr>
            <a:r>
              <a:rPr lang="de-AT" dirty="0">
                <a:solidFill>
                  <a:srgbClr val="000000"/>
                </a:solidFill>
                <a:latin typeface="Univers" panose="020B0503020202020204" pitchFamily="34" charset="0"/>
              </a:rPr>
              <a:t>2022</a:t>
            </a:r>
            <a:r>
              <a:rPr lang="de-AT" dirty="0"/>
              <a:t> </a:t>
            </a:r>
            <a:r>
              <a:rPr lang="de-AT" dirty="0">
                <a:solidFill>
                  <a:srgbClr val="000000"/>
                </a:solidFill>
                <a:latin typeface="Univers" panose="020B0503020202020204" pitchFamily="34" charset="0"/>
              </a:rPr>
              <a:t>€ 11.110,00</a:t>
            </a:r>
          </a:p>
          <a:p>
            <a:pPr defTabSz="919977">
              <a:defRPr/>
            </a:pPr>
            <a:r>
              <a:rPr lang="de-AT" dirty="0">
                <a:solidFill>
                  <a:srgbClr val="000000"/>
                </a:solidFill>
                <a:latin typeface="Univers" panose="020B0503020202020204" pitchFamily="34" charset="0"/>
              </a:rPr>
              <a:t>2023</a:t>
            </a:r>
            <a:r>
              <a:rPr lang="de-AT" dirty="0"/>
              <a:t> </a:t>
            </a:r>
            <a:r>
              <a:rPr lang="de-AT" dirty="0">
                <a:solidFill>
                  <a:srgbClr val="000000"/>
                </a:solidFill>
                <a:latin typeface="Univers" panose="020B0503020202020204" pitchFamily="34" charset="0"/>
              </a:rPr>
              <a:t>€ 10.830,00</a:t>
            </a:r>
          </a:p>
          <a:p>
            <a:pPr defTabSz="919977">
              <a:defRPr/>
            </a:pPr>
            <a:r>
              <a:rPr lang="de-AT" dirty="0">
                <a:solidFill>
                  <a:srgbClr val="000000"/>
                </a:solidFill>
                <a:latin typeface="Univers" panose="020B0503020202020204" pitchFamily="34" charset="0"/>
              </a:rPr>
              <a:t>2024</a:t>
            </a:r>
            <a:r>
              <a:rPr lang="de-AT" dirty="0">
                <a:latin typeface="Univers" panose="020B0503020202020204" pitchFamily="34" charset="0"/>
              </a:rPr>
              <a:t> </a:t>
            </a:r>
            <a:r>
              <a:rPr lang="de-AT" dirty="0">
                <a:solidFill>
                  <a:srgbClr val="000000"/>
                </a:solidFill>
                <a:latin typeface="Univers" panose="020B0503020202020204" pitchFamily="34" charset="0"/>
              </a:rPr>
              <a:t>€ 12.297,90</a:t>
            </a:r>
          </a:p>
          <a:p>
            <a:pPr defTabSz="919977">
              <a:defRPr/>
            </a:pPr>
            <a:r>
              <a:rPr lang="de-AT" dirty="0">
                <a:solidFill>
                  <a:srgbClr val="000000"/>
                </a:solidFill>
                <a:latin typeface="Univers" panose="020B0503020202020204" pitchFamily="34" charset="0"/>
              </a:rPr>
              <a:t>2025 € 13.483,00</a:t>
            </a:r>
          </a:p>
          <a:p>
            <a:pPr defTabSz="919977">
              <a:defRPr/>
            </a:pPr>
            <a:r>
              <a:rPr lang="de-AT" dirty="0">
                <a:solidFill>
                  <a:srgbClr val="000000"/>
                </a:solidFill>
                <a:latin typeface="Univers" panose="020B0503020202020204" pitchFamily="34" charset="0"/>
              </a:rPr>
              <a:t>2026 € </a:t>
            </a:r>
            <a:r>
              <a:rPr lang="de-AT" dirty="0">
                <a:latin typeface="Univers" panose="020B0503020202020204" pitchFamily="34" charset="0"/>
              </a:rPr>
              <a:t>14.140,00</a:t>
            </a:r>
            <a:endParaRPr lang="de-AT" dirty="0">
              <a:solidFill>
                <a:srgbClr val="000000"/>
              </a:solidFill>
              <a:latin typeface="Univers" panose="020B0503020202020204" pitchFamily="34" charset="0"/>
            </a:endParaRPr>
          </a:p>
          <a:p>
            <a:pPr defTabSz="919977">
              <a:defRPr/>
            </a:pPr>
            <a:endParaRPr lang="de-AT" dirty="0">
              <a:solidFill>
                <a:srgbClr val="000000"/>
              </a:solidFill>
              <a:latin typeface="Univers" panose="020B0503020202020204" pitchFamily="34" charset="0"/>
            </a:endParaRPr>
          </a:p>
          <a:p>
            <a:pPr defTabSz="919977">
              <a:defRPr/>
            </a:pPr>
            <a:r>
              <a:rPr lang="de-AT" b="1" dirty="0">
                <a:solidFill>
                  <a:srgbClr val="000000"/>
                </a:solidFill>
                <a:latin typeface="Univers" panose="020B0503020202020204" pitchFamily="34" charset="0"/>
              </a:rPr>
              <a:t>Zahlbetrag RAA:</a:t>
            </a:r>
          </a:p>
          <a:p>
            <a:pPr defTabSz="919977">
              <a:defRPr/>
            </a:pPr>
            <a:r>
              <a:rPr lang="de-AT" dirty="0">
                <a:solidFill>
                  <a:srgbClr val="000000"/>
                </a:solidFill>
                <a:latin typeface="Univers" panose="020B0503020202020204" pitchFamily="34" charset="0"/>
              </a:rPr>
              <a:t>2019</a:t>
            </a:r>
            <a:r>
              <a:rPr lang="de-AT" dirty="0"/>
              <a:t> </a:t>
            </a:r>
            <a:r>
              <a:rPr lang="de-AT" dirty="0">
                <a:solidFill>
                  <a:srgbClr val="000000"/>
                </a:solidFill>
                <a:latin typeface="Univers" panose="020B0503020202020204" pitchFamily="34" charset="0"/>
              </a:rPr>
              <a:t>€ 4.873,00</a:t>
            </a:r>
          </a:p>
          <a:p>
            <a:pPr defTabSz="919977">
              <a:defRPr/>
            </a:pPr>
            <a:r>
              <a:rPr lang="de-AT" dirty="0">
                <a:solidFill>
                  <a:srgbClr val="000000"/>
                </a:solidFill>
                <a:latin typeface="Univers" panose="020B0503020202020204" pitchFamily="34" charset="0"/>
              </a:rPr>
              <a:t>2020</a:t>
            </a:r>
            <a:r>
              <a:rPr lang="de-AT" dirty="0"/>
              <a:t> </a:t>
            </a:r>
            <a:r>
              <a:rPr lang="de-AT" dirty="0">
                <a:solidFill>
                  <a:srgbClr val="000000"/>
                </a:solidFill>
                <a:latin typeface="Univers" panose="020B0503020202020204" pitchFamily="34" charset="0"/>
              </a:rPr>
              <a:t>€ 5.143,00</a:t>
            </a:r>
          </a:p>
          <a:p>
            <a:pPr defTabSz="919977">
              <a:defRPr/>
            </a:pPr>
            <a:r>
              <a:rPr lang="de-AT" dirty="0">
                <a:solidFill>
                  <a:srgbClr val="000000"/>
                </a:solidFill>
                <a:latin typeface="Univers" panose="020B0503020202020204" pitchFamily="34" charset="0"/>
              </a:rPr>
              <a:t>2021</a:t>
            </a:r>
            <a:r>
              <a:rPr lang="de-AT" dirty="0"/>
              <a:t> </a:t>
            </a:r>
            <a:r>
              <a:rPr lang="de-AT" dirty="0">
                <a:solidFill>
                  <a:srgbClr val="000000"/>
                </a:solidFill>
                <a:latin typeface="Univers" panose="020B0503020202020204" pitchFamily="34" charset="0"/>
              </a:rPr>
              <a:t>€ 5.325,00</a:t>
            </a:r>
          </a:p>
          <a:p>
            <a:pPr defTabSz="919977">
              <a:defRPr/>
            </a:pPr>
            <a:r>
              <a:rPr lang="de-AT" dirty="0">
                <a:solidFill>
                  <a:srgbClr val="000000"/>
                </a:solidFill>
                <a:latin typeface="Univers" panose="020B0503020202020204" pitchFamily="34" charset="0"/>
              </a:rPr>
              <a:t>2022</a:t>
            </a:r>
            <a:r>
              <a:rPr lang="de-AT" dirty="0"/>
              <a:t> </a:t>
            </a:r>
            <a:r>
              <a:rPr lang="de-AT" dirty="0">
                <a:solidFill>
                  <a:srgbClr val="000000"/>
                </a:solidFill>
                <a:latin typeface="Univers" panose="020B0503020202020204" pitchFamily="34" charset="0"/>
              </a:rPr>
              <a:t>€ 5.512,00</a:t>
            </a:r>
          </a:p>
          <a:p>
            <a:pPr defTabSz="919977">
              <a:defRPr/>
            </a:pPr>
            <a:r>
              <a:rPr lang="de-AT" dirty="0">
                <a:solidFill>
                  <a:srgbClr val="000000"/>
                </a:solidFill>
                <a:latin typeface="Univers" panose="020B0503020202020204" pitchFamily="34" charset="0"/>
              </a:rPr>
              <a:t>2023</a:t>
            </a:r>
            <a:r>
              <a:rPr lang="de-AT" dirty="0"/>
              <a:t> </a:t>
            </a:r>
            <a:r>
              <a:rPr lang="de-AT" dirty="0">
                <a:solidFill>
                  <a:srgbClr val="000000"/>
                </a:solidFill>
                <a:latin typeface="Univers" panose="020B0503020202020204" pitchFamily="34" charset="0"/>
              </a:rPr>
              <a:t>€ 5.415,00</a:t>
            </a:r>
          </a:p>
          <a:p>
            <a:pPr defTabSz="919977">
              <a:defRPr/>
            </a:pPr>
            <a:r>
              <a:rPr lang="de-AT" dirty="0">
                <a:solidFill>
                  <a:srgbClr val="000000"/>
                </a:solidFill>
                <a:latin typeface="Univers" panose="020B0503020202020204" pitchFamily="34" charset="0"/>
              </a:rPr>
              <a:t>2024</a:t>
            </a:r>
            <a:r>
              <a:rPr lang="de-AT" dirty="0"/>
              <a:t> </a:t>
            </a:r>
            <a:r>
              <a:rPr lang="de-AT" dirty="0">
                <a:solidFill>
                  <a:srgbClr val="000000"/>
                </a:solidFill>
                <a:latin typeface="Univers" panose="020B0503020202020204" pitchFamily="34" charset="0"/>
              </a:rPr>
              <a:t>€ 6.000,00</a:t>
            </a:r>
          </a:p>
          <a:p>
            <a:pPr defTabSz="919977">
              <a:defRPr/>
            </a:pPr>
            <a:r>
              <a:rPr lang="de-AT" dirty="0">
                <a:solidFill>
                  <a:srgbClr val="000000"/>
                </a:solidFill>
                <a:latin typeface="Univers" panose="020B0503020202020204" pitchFamily="34" charset="0"/>
              </a:rPr>
              <a:t>2025 € 6.700,00</a:t>
            </a:r>
          </a:p>
          <a:p>
            <a:pPr defTabSz="919977">
              <a:defRPr/>
            </a:pPr>
            <a:r>
              <a:rPr lang="de-AT" dirty="0">
                <a:solidFill>
                  <a:srgbClr val="000000"/>
                </a:solidFill>
                <a:latin typeface="Univers" panose="020B0503020202020204" pitchFamily="34" charset="0"/>
              </a:rPr>
              <a:t>2026 € 7.000,00</a:t>
            </a:r>
          </a:p>
          <a:p>
            <a:pPr defTabSz="919977">
              <a:defRPr/>
            </a:pPr>
            <a:endParaRPr lang="de-AT" dirty="0">
              <a:solidFill>
                <a:srgbClr val="000000"/>
              </a:solidFill>
              <a:latin typeface="Univers" panose="020B0503020202020204" pitchFamily="34" charset="0"/>
            </a:endParaRPr>
          </a:p>
          <a:p>
            <a:pPr defTabSz="919977">
              <a:defRPr/>
            </a:pPr>
            <a:r>
              <a:rPr lang="de-AT" b="1" dirty="0">
                <a:solidFill>
                  <a:srgbClr val="000000"/>
                </a:solidFill>
                <a:latin typeface="Univers" panose="020B0503020202020204" pitchFamily="34" charset="0"/>
              </a:rPr>
              <a:t>Anrechnung aus der Pauschalvergütung:</a:t>
            </a:r>
          </a:p>
          <a:p>
            <a:pPr defTabSz="919977">
              <a:defRPr/>
            </a:pPr>
            <a:r>
              <a:rPr lang="de-AT" dirty="0">
                <a:solidFill>
                  <a:srgbClr val="000000"/>
                </a:solidFill>
                <a:latin typeface="Univers" panose="020B0503020202020204" pitchFamily="34" charset="0"/>
              </a:rPr>
              <a:t>2019</a:t>
            </a:r>
            <a:r>
              <a:rPr lang="de-AT" dirty="0"/>
              <a:t> </a:t>
            </a:r>
            <a:r>
              <a:rPr lang="de-AT" dirty="0">
                <a:solidFill>
                  <a:srgbClr val="000000"/>
                </a:solidFill>
                <a:latin typeface="Univers" panose="020B0503020202020204" pitchFamily="34" charset="0"/>
              </a:rPr>
              <a:t>€ 2.704,00</a:t>
            </a:r>
          </a:p>
          <a:p>
            <a:pPr defTabSz="919977">
              <a:defRPr/>
            </a:pPr>
            <a:r>
              <a:rPr lang="de-AT" dirty="0">
                <a:solidFill>
                  <a:srgbClr val="000000"/>
                </a:solidFill>
                <a:latin typeface="Univers" panose="020B0503020202020204" pitchFamily="34" charset="0"/>
              </a:rPr>
              <a:t>2020</a:t>
            </a:r>
            <a:r>
              <a:rPr lang="de-AT" dirty="0"/>
              <a:t> </a:t>
            </a:r>
            <a:r>
              <a:rPr lang="de-AT" dirty="0">
                <a:solidFill>
                  <a:srgbClr val="000000"/>
                </a:solidFill>
                <a:latin typeface="Univers" panose="020B0503020202020204" pitchFamily="34" charset="0"/>
              </a:rPr>
              <a:t>€ 2.655,00</a:t>
            </a:r>
          </a:p>
          <a:p>
            <a:pPr defTabSz="919977">
              <a:defRPr/>
            </a:pPr>
            <a:r>
              <a:rPr lang="de-AT" dirty="0">
                <a:solidFill>
                  <a:srgbClr val="000000"/>
                </a:solidFill>
                <a:latin typeface="Univers" panose="020B0503020202020204" pitchFamily="34" charset="0"/>
              </a:rPr>
              <a:t>2021</a:t>
            </a:r>
            <a:r>
              <a:rPr lang="de-AT" dirty="0"/>
              <a:t> </a:t>
            </a:r>
            <a:r>
              <a:rPr lang="de-AT" dirty="0">
                <a:solidFill>
                  <a:srgbClr val="000000"/>
                </a:solidFill>
                <a:latin typeface="Univers" panose="020B0503020202020204" pitchFamily="34" charset="0"/>
              </a:rPr>
              <a:t>€ 2.790,00</a:t>
            </a:r>
          </a:p>
          <a:p>
            <a:pPr defTabSz="919977">
              <a:defRPr/>
            </a:pPr>
            <a:r>
              <a:rPr lang="de-AT" dirty="0">
                <a:solidFill>
                  <a:srgbClr val="000000"/>
                </a:solidFill>
                <a:latin typeface="Univers" panose="020B0503020202020204" pitchFamily="34" charset="0"/>
              </a:rPr>
              <a:t>2022</a:t>
            </a:r>
            <a:r>
              <a:rPr lang="de-AT" dirty="0"/>
              <a:t> </a:t>
            </a:r>
            <a:r>
              <a:rPr lang="de-AT" dirty="0">
                <a:solidFill>
                  <a:srgbClr val="000000"/>
                </a:solidFill>
                <a:latin typeface="Univers" panose="020B0503020202020204" pitchFamily="34" charset="0"/>
              </a:rPr>
              <a:t>€ 2.670,00</a:t>
            </a:r>
          </a:p>
          <a:p>
            <a:pPr defTabSz="919977">
              <a:defRPr/>
            </a:pPr>
            <a:r>
              <a:rPr lang="de-AT" dirty="0">
                <a:solidFill>
                  <a:srgbClr val="000000"/>
                </a:solidFill>
                <a:latin typeface="Univers" panose="020B0503020202020204" pitchFamily="34" charset="0"/>
              </a:rPr>
              <a:t>2023</a:t>
            </a:r>
            <a:r>
              <a:rPr lang="de-AT" dirty="0"/>
              <a:t> </a:t>
            </a:r>
            <a:r>
              <a:rPr lang="de-AT" dirty="0">
                <a:solidFill>
                  <a:srgbClr val="000000"/>
                </a:solidFill>
                <a:latin typeface="Univers" panose="020B0503020202020204" pitchFamily="34" charset="0"/>
              </a:rPr>
              <a:t>€ 3.560,00</a:t>
            </a:r>
          </a:p>
          <a:p>
            <a:pPr defTabSz="919977">
              <a:defRPr/>
            </a:pPr>
            <a:r>
              <a:rPr lang="de-AT" dirty="0">
                <a:solidFill>
                  <a:srgbClr val="000000"/>
                </a:solidFill>
                <a:latin typeface="Univers" panose="020B0503020202020204" pitchFamily="34" charset="0"/>
              </a:rPr>
              <a:t>2024</a:t>
            </a:r>
            <a:r>
              <a:rPr lang="de-AT" dirty="0"/>
              <a:t> </a:t>
            </a:r>
            <a:r>
              <a:rPr lang="de-AT" dirty="0">
                <a:solidFill>
                  <a:srgbClr val="000000"/>
                </a:solidFill>
                <a:latin typeface="Univers" panose="020B0503020202020204" pitchFamily="34" charset="0"/>
              </a:rPr>
              <a:t>€ 3.238,10</a:t>
            </a:r>
          </a:p>
          <a:p>
            <a:pPr defTabSz="919977">
              <a:defRPr/>
            </a:pPr>
            <a:r>
              <a:rPr lang="de-AT" dirty="0">
                <a:solidFill>
                  <a:srgbClr val="000000"/>
                </a:solidFill>
                <a:latin typeface="Univers" panose="020B0503020202020204" pitchFamily="34" charset="0"/>
              </a:rPr>
              <a:t>2025 € 3.290,00</a:t>
            </a:r>
          </a:p>
          <a:p>
            <a:pPr defTabSz="919977">
              <a:defRPr/>
            </a:pPr>
            <a:r>
              <a:rPr lang="de-AT" dirty="0">
                <a:solidFill>
                  <a:srgbClr val="000000"/>
                </a:solidFill>
                <a:latin typeface="Univers" panose="020B0503020202020204" pitchFamily="34" charset="0"/>
              </a:rPr>
              <a:t>2026 € 3.420,00</a:t>
            </a:r>
          </a:p>
          <a:p>
            <a:pPr defTabSz="919977">
              <a:defRPr/>
            </a:pPr>
            <a:endParaRPr lang="de-AT" dirty="0">
              <a:solidFill>
                <a:srgbClr val="000000"/>
              </a:solidFill>
              <a:latin typeface="Univers" panose="020B0503020202020204" pitchFamily="34" charset="0"/>
            </a:endParaRPr>
          </a:p>
          <a:p>
            <a:pPr defTabSz="919977">
              <a:defRPr/>
            </a:pPr>
            <a:r>
              <a:rPr lang="de-AT" b="1" dirty="0">
                <a:solidFill>
                  <a:srgbClr val="000000"/>
                </a:solidFill>
                <a:latin typeface="Univers" panose="020B0503020202020204" pitchFamily="34" charset="0"/>
              </a:rPr>
              <a:t>Unter Anwendung der </a:t>
            </a:r>
            <a:r>
              <a:rPr lang="de-AT" b="1" u="sng" dirty="0">
                <a:solidFill>
                  <a:srgbClr val="000000"/>
                </a:solidFill>
                <a:latin typeface="Univers" panose="020B0503020202020204" pitchFamily="34" charset="0"/>
              </a:rPr>
              <a:t>Empfehlung des </a:t>
            </a:r>
            <a:r>
              <a:rPr lang="de-DE" b="1" u="sng" dirty="0">
                <a:solidFill>
                  <a:srgbClr val="4A442A"/>
                </a:solidFill>
                <a:latin typeface="Times New Roman" panose="02020603050405020304" pitchFamily="18" charset="0"/>
                <a:ea typeface="Times New Roman" panose="02020603050405020304" pitchFamily="18" charset="0"/>
                <a:cs typeface="Times New Roman" panose="02020603050405020304" pitchFamily="18" charset="0"/>
              </a:rPr>
              <a:t>AK Wirtschaftsfragen vom 18.10.2019</a:t>
            </a:r>
            <a:r>
              <a:rPr lang="de-AT" b="1" u="sng" dirty="0">
                <a:solidFill>
                  <a:srgbClr val="000000"/>
                </a:solidFill>
                <a:latin typeface="Univers" panose="020B0503020202020204" pitchFamily="34" charset="0"/>
              </a:rPr>
              <a:t> </a:t>
            </a:r>
            <a:r>
              <a:rPr lang="de-AT" b="1" dirty="0">
                <a:solidFill>
                  <a:srgbClr val="000000"/>
                </a:solidFill>
                <a:latin typeface="Univers" panose="020B0503020202020204" pitchFamily="34" charset="0"/>
              </a:rPr>
              <a:t>errechnet sich der Anrechnungsbetrag aus der Pauschalvergütung wie folgt:</a:t>
            </a:r>
          </a:p>
          <a:p>
            <a:pPr marL="433942" indent="-433942" algn="just"/>
            <a:endParaRPr lang="de-DE" b="1" dirty="0">
              <a:latin typeface="Arial" panose="020B0604020202020204" pitchFamily="34" charset="0"/>
              <a:ea typeface="Times New Roman" panose="02020603050405020304" pitchFamily="18" charset="0"/>
              <a:cs typeface="Arial" panose="020B0604020202020204" pitchFamily="34" charset="0"/>
            </a:endParaRPr>
          </a:p>
          <a:p>
            <a:pPr indent="-433942" algn="just"/>
            <a:r>
              <a:rPr lang="de-DE" dirty="0">
                <a:latin typeface="Arial" panose="020B0604020202020204" pitchFamily="34" charset="0"/>
                <a:ea typeface="Times New Roman" panose="02020603050405020304" pitchFamily="18" charset="0"/>
                <a:cs typeface="Arial" panose="020B0604020202020204" pitchFamily="34" charset="0"/>
              </a:rPr>
              <a:t>Die Pauschalvergütung aus dem letzten Jahr – für 2027 somit jene aus dem Jahr 2025 – dividiert durch die Anzahl der </a:t>
            </a:r>
            <a:r>
              <a:rPr lang="de-DE" dirty="0" err="1">
                <a:latin typeface="Arial" panose="020B0604020202020204" pitchFamily="34" charset="0"/>
                <a:ea typeface="Times New Roman" panose="02020603050405020304" pitchFamily="18" charset="0"/>
                <a:cs typeface="Arial" panose="020B0604020202020204" pitchFamily="34" charset="0"/>
              </a:rPr>
              <a:t>RAe</a:t>
            </a:r>
            <a:r>
              <a:rPr lang="de-DE" dirty="0">
                <a:latin typeface="Arial" panose="020B0604020202020204" pitchFamily="34" charset="0"/>
                <a:ea typeface="Times New Roman" panose="02020603050405020304" pitchFamily="18" charset="0"/>
                <a:cs typeface="Arial" panose="020B0604020202020204" pitchFamily="34" charset="0"/>
              </a:rPr>
              <a:t> zum 31.12./01.01. abzüglich jener </a:t>
            </a:r>
            <a:r>
              <a:rPr lang="de-DE" dirty="0" err="1">
                <a:latin typeface="Arial" panose="020B0604020202020204" pitchFamily="34" charset="0"/>
                <a:ea typeface="Times New Roman" panose="02020603050405020304" pitchFamily="18" charset="0"/>
                <a:cs typeface="Arial" panose="020B0604020202020204" pitchFamily="34" charset="0"/>
              </a:rPr>
              <a:t>RAe</a:t>
            </a:r>
            <a:r>
              <a:rPr lang="de-DE" dirty="0">
                <a:latin typeface="Arial" panose="020B0604020202020204" pitchFamily="34" charset="0"/>
                <a:ea typeface="Times New Roman" panose="02020603050405020304" pitchFamily="18" charset="0"/>
                <a:cs typeface="Arial" panose="020B0604020202020204" pitchFamily="34" charset="0"/>
              </a:rPr>
              <a:t>, die auf Grund ihres Alters von der Verfahrenshilfe befreit sind und damit keine Beiträge mehr in die Versorgungseinrichtung Teil A leisten.</a:t>
            </a:r>
          </a:p>
          <a:p>
            <a:pPr algn="just"/>
            <a:endParaRPr lang="de-DE" dirty="0">
              <a:latin typeface="Arial" panose="020B0604020202020204" pitchFamily="34" charset="0"/>
              <a:ea typeface="Times New Roman" panose="02020603050405020304" pitchFamily="18" charset="0"/>
              <a:cs typeface="Arial" panose="020B0604020202020204" pitchFamily="34" charset="0"/>
            </a:endParaRPr>
          </a:p>
          <a:p>
            <a:pPr algn="just"/>
            <a:r>
              <a:rPr lang="de-DE" dirty="0">
                <a:latin typeface="Arial" panose="020B0604020202020204" pitchFamily="34" charset="0"/>
                <a:ea typeface="Times New Roman" panose="02020603050405020304" pitchFamily="18" charset="0"/>
                <a:cs typeface="Arial" panose="020B0604020202020204" pitchFamily="34" charset="0"/>
              </a:rPr>
              <a:t>Die Pauschalvergütung hat 2025 EUR 1.708.145,14 betragen.</a:t>
            </a:r>
          </a:p>
          <a:p>
            <a:pPr algn="just"/>
            <a:endParaRPr lang="de-DE" dirty="0">
              <a:latin typeface="Arial" panose="020B0604020202020204" pitchFamily="34" charset="0"/>
              <a:ea typeface="Times New Roman" panose="02020603050405020304" pitchFamily="18" charset="0"/>
              <a:cs typeface="Arial" panose="020B0604020202020204" pitchFamily="34" charset="0"/>
            </a:endParaRPr>
          </a:p>
          <a:p>
            <a:pPr algn="just"/>
            <a:r>
              <a:rPr lang="de-DE" dirty="0">
                <a:latin typeface="Arial" panose="020B0604020202020204" pitchFamily="34" charset="0"/>
                <a:ea typeface="Times New Roman" panose="02020603050405020304" pitchFamily="18" charset="0"/>
                <a:cs typeface="Arial" panose="020B0604020202020204" pitchFamily="34" charset="0"/>
              </a:rPr>
              <a:t>Eingetragene </a:t>
            </a:r>
            <a:r>
              <a:rPr lang="de-DE" dirty="0" err="1">
                <a:latin typeface="Arial" panose="020B0604020202020204" pitchFamily="34" charset="0"/>
                <a:ea typeface="Times New Roman" panose="02020603050405020304" pitchFamily="18" charset="0"/>
                <a:cs typeface="Arial" panose="020B0604020202020204" pitchFamily="34" charset="0"/>
              </a:rPr>
              <a:t>RAe</a:t>
            </a:r>
            <a:r>
              <a:rPr lang="de-DE" dirty="0">
                <a:latin typeface="Arial" panose="020B0604020202020204" pitchFamily="34" charset="0"/>
                <a:ea typeface="Times New Roman" panose="02020603050405020304" pitchFamily="18" charset="0"/>
                <a:cs typeface="Arial" panose="020B0604020202020204" pitchFamily="34" charset="0"/>
              </a:rPr>
              <a:t> zum 31.12.2025:                                 	551</a:t>
            </a:r>
          </a:p>
          <a:p>
            <a:pPr algn="just"/>
            <a:endParaRPr lang="de-DE" dirty="0">
              <a:latin typeface="Arial" panose="020B0604020202020204" pitchFamily="34" charset="0"/>
              <a:ea typeface="Times New Roman" panose="02020603050405020304" pitchFamily="18" charset="0"/>
              <a:cs typeface="Arial" panose="020B0604020202020204" pitchFamily="34" charset="0"/>
            </a:endParaRPr>
          </a:p>
          <a:p>
            <a:pPr algn="just"/>
            <a:r>
              <a:rPr lang="de-DE" dirty="0">
                <a:latin typeface="Arial" panose="020B0604020202020204" pitchFamily="34" charset="0"/>
                <a:ea typeface="Times New Roman" panose="02020603050405020304" pitchFamily="18" charset="0"/>
                <a:cs typeface="Arial" panose="020B0604020202020204" pitchFamily="34" charset="0"/>
              </a:rPr>
              <a:t>abzüglich jener </a:t>
            </a:r>
            <a:r>
              <a:rPr lang="de-DE" dirty="0" err="1">
                <a:latin typeface="Arial" panose="020B0604020202020204" pitchFamily="34" charset="0"/>
                <a:ea typeface="Times New Roman" panose="02020603050405020304" pitchFamily="18" charset="0"/>
                <a:cs typeface="Arial" panose="020B0604020202020204" pitchFamily="34" charset="0"/>
              </a:rPr>
              <a:t>RAe</a:t>
            </a:r>
            <a:r>
              <a:rPr lang="de-DE" dirty="0">
                <a:latin typeface="Arial" panose="020B0604020202020204" pitchFamily="34" charset="0"/>
                <a:ea typeface="Times New Roman" panose="02020603050405020304" pitchFamily="18" charset="0"/>
                <a:cs typeface="Arial" panose="020B0604020202020204" pitchFamily="34" charset="0"/>
              </a:rPr>
              <a:t>, die von der Verfahrenshilfe und</a:t>
            </a:r>
          </a:p>
          <a:p>
            <a:pPr algn="just"/>
            <a:r>
              <a:rPr lang="de-DE" dirty="0">
                <a:latin typeface="Arial" panose="020B0604020202020204" pitchFamily="34" charset="0"/>
                <a:ea typeface="Times New Roman" panose="02020603050405020304" pitchFamily="18" charset="0"/>
                <a:cs typeface="Arial" panose="020B0604020202020204" pitchFamily="34" charset="0"/>
              </a:rPr>
              <a:t>von der Beitragsleistung zur VE Teil A befreit waren         	</a:t>
            </a:r>
            <a:r>
              <a:rPr lang="de-DE" u="sng" dirty="0">
                <a:latin typeface="Arial" panose="020B0604020202020204" pitchFamily="34" charset="0"/>
                <a:ea typeface="Times New Roman" panose="02020603050405020304" pitchFamily="18" charset="0"/>
                <a:cs typeface="Arial" panose="020B0604020202020204" pitchFamily="34" charset="0"/>
              </a:rPr>
              <a:t>- 26</a:t>
            </a:r>
          </a:p>
          <a:p>
            <a:pPr algn="just"/>
            <a:endParaRPr lang="de-DE" dirty="0">
              <a:latin typeface="Arial" panose="020B0604020202020204" pitchFamily="34" charset="0"/>
              <a:ea typeface="Times New Roman" panose="02020603050405020304" pitchFamily="18" charset="0"/>
              <a:cs typeface="Arial" panose="020B0604020202020204" pitchFamily="34" charset="0"/>
            </a:endParaRPr>
          </a:p>
          <a:p>
            <a:pPr algn="just"/>
            <a:r>
              <a:rPr lang="de-DE" dirty="0">
                <a:latin typeface="Arial" panose="020B0604020202020204" pitchFamily="34" charset="0"/>
                <a:ea typeface="Times New Roman" panose="02020603050405020304" pitchFamily="18" charset="0"/>
                <a:cs typeface="Arial" panose="020B0604020202020204" pitchFamily="34" charset="0"/>
              </a:rPr>
              <a:t>ergibt				525</a:t>
            </a:r>
          </a:p>
          <a:p>
            <a:pPr algn="just"/>
            <a:r>
              <a:rPr lang="de-DE" dirty="0">
                <a:latin typeface="Arial" panose="020B0604020202020204" pitchFamily="34" charset="0"/>
                <a:ea typeface="Times New Roman" panose="02020603050405020304" pitchFamily="18" charset="0"/>
                <a:cs typeface="Arial" panose="020B0604020202020204" pitchFamily="34" charset="0"/>
              </a:rPr>
              <a:t>	</a:t>
            </a:r>
          </a:p>
          <a:p>
            <a:pPr algn="just"/>
            <a:r>
              <a:rPr lang="de-DE" dirty="0">
                <a:latin typeface="Arial" panose="020B0604020202020204" pitchFamily="34" charset="0"/>
                <a:ea typeface="Times New Roman" panose="02020603050405020304" pitchFamily="18" charset="0"/>
                <a:cs typeface="Arial" panose="020B0604020202020204" pitchFamily="34" charset="0"/>
              </a:rPr>
              <a:t>Damit ergibt sich für 2027 ein jährlicher Anrechnungsbetrag aus der Pauschalvergütung von EUR 3.253,61 (= EUR 1.708.145,14 : 525 </a:t>
            </a:r>
            <a:r>
              <a:rPr lang="de-DE" dirty="0" err="1">
                <a:latin typeface="Arial" panose="020B0604020202020204" pitchFamily="34" charset="0"/>
                <a:ea typeface="Times New Roman" panose="02020603050405020304" pitchFamily="18" charset="0"/>
                <a:cs typeface="Arial" panose="020B0604020202020204" pitchFamily="34" charset="0"/>
              </a:rPr>
              <a:t>RAe</a:t>
            </a:r>
            <a:r>
              <a:rPr lang="de-DE" dirty="0">
                <a:latin typeface="Arial" panose="020B0604020202020204" pitchFamily="34" charset="0"/>
                <a:ea typeface="Times New Roman" panose="02020603050405020304" pitchFamily="18" charset="0"/>
                <a:cs typeface="Arial" panose="020B0604020202020204" pitchFamily="34" charset="0"/>
              </a:rPr>
              <a:t>  =  EUR 3.253,61) bzw. </a:t>
            </a:r>
            <a:r>
              <a:rPr lang="de-DE" b="1" u="sng" dirty="0">
                <a:latin typeface="Arial" panose="020B0604020202020204" pitchFamily="34" charset="0"/>
                <a:ea typeface="Times New Roman" panose="02020603050405020304" pitchFamily="18" charset="0"/>
                <a:cs typeface="Arial" panose="020B0604020202020204" pitchFamily="34" charset="0"/>
              </a:rPr>
              <a:t>EUR 3.250,00</a:t>
            </a:r>
            <a:r>
              <a:rPr lang="de-DE" dirty="0">
                <a:latin typeface="Arial" panose="020B0604020202020204" pitchFamily="34" charset="0"/>
                <a:ea typeface="Times New Roman" panose="02020603050405020304" pitchFamily="18" charset="0"/>
                <a:cs typeface="Arial" panose="020B0604020202020204" pitchFamily="34" charset="0"/>
              </a:rPr>
              <a:t>.</a:t>
            </a:r>
          </a:p>
        </p:txBody>
      </p:sp>
      <p:sp>
        <p:nvSpPr>
          <p:cNvPr id="4" name="Foliennummernplatzhalter 3">
            <a:extLst>
              <a:ext uri="{FF2B5EF4-FFF2-40B4-BE49-F238E27FC236}">
                <a16:creationId xmlns:a16="http://schemas.microsoft.com/office/drawing/2014/main" id="{9EB10892-7C1D-7430-2CD5-43ACEF901F3B}"/>
              </a:ext>
            </a:extLst>
          </p:cNvPr>
          <p:cNvSpPr>
            <a:spLocks noGrp="1"/>
          </p:cNvSpPr>
          <p:nvPr>
            <p:ph type="sldNum" sz="quarter" idx="5"/>
          </p:nvPr>
        </p:nvSpPr>
        <p:spPr/>
        <p:txBody>
          <a:bodyPr/>
          <a:lstStyle/>
          <a:p>
            <a:pPr>
              <a:defRPr/>
            </a:pPr>
            <a:fld id="{739CD4AA-53F6-4A62-9228-B8CE3780264B}" type="slidenum">
              <a:rPr lang="de-AT" smtClean="0"/>
              <a:pPr>
                <a:defRPr/>
              </a:pPr>
              <a:t>45</a:t>
            </a:fld>
            <a:endParaRPr lang="de-AT"/>
          </a:p>
        </p:txBody>
      </p:sp>
    </p:spTree>
    <p:extLst>
      <p:ext uri="{BB962C8B-B14F-4D97-AF65-F5344CB8AC3E}">
        <p14:creationId xmlns:p14="http://schemas.microsoft.com/office/powerpoint/2010/main" val="7068247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83D72-E7DC-327B-BE46-38039A92878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D3E27C1-C8D7-9C44-EFB8-E7341E24E56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F5DA115-FE76-8228-B4C8-063261FC888E}"/>
              </a:ext>
            </a:extLst>
          </p:cNvPr>
          <p:cNvSpPr>
            <a:spLocks noGrp="1"/>
          </p:cNvSpPr>
          <p:nvPr>
            <p:ph type="body" idx="1"/>
          </p:nvPr>
        </p:nvSpPr>
        <p:spPr/>
        <p:txBody>
          <a:bodyPr/>
          <a:lstStyle/>
          <a:p>
            <a:pPr defTabSz="919977">
              <a:defRPr/>
            </a:pPr>
            <a:r>
              <a:rPr lang="de-AT" dirty="0">
                <a:solidFill>
                  <a:srgbClr val="000000"/>
                </a:solidFill>
                <a:latin typeface="Univers" panose="020B0503020202020204" pitchFamily="34" charset="0"/>
              </a:rPr>
              <a:t>Sortiert nach VFH/RA – absteigend von links nach rechts</a:t>
            </a:r>
          </a:p>
          <a:p>
            <a:pPr defTabSz="919977">
              <a:defRPr/>
            </a:pPr>
            <a:endParaRPr lang="de-AT" dirty="0">
              <a:solidFill>
                <a:srgbClr val="000000"/>
              </a:solidFill>
              <a:latin typeface="Univers" panose="020B0503020202020204" pitchFamily="34" charset="0"/>
            </a:endParaRPr>
          </a:p>
          <a:p>
            <a:pPr defTabSz="919977">
              <a:defRPr/>
            </a:pPr>
            <a:r>
              <a:rPr lang="de-DE" dirty="0">
                <a:latin typeface="Univers" panose="020B0503020202020204" pitchFamily="34" charset="0"/>
              </a:rPr>
              <a:t>Burgenland 		6,58</a:t>
            </a:r>
          </a:p>
          <a:p>
            <a:pPr defTabSz="919977">
              <a:defRPr/>
            </a:pPr>
            <a:r>
              <a:rPr lang="de-DE" dirty="0">
                <a:latin typeface="Univers" panose="020B0503020202020204" pitchFamily="34" charset="0"/>
              </a:rPr>
              <a:t>Niederösterreich 	6,36</a:t>
            </a:r>
          </a:p>
          <a:p>
            <a:pPr defTabSz="919977">
              <a:defRPr/>
            </a:pPr>
            <a:r>
              <a:rPr lang="de-DE" dirty="0">
                <a:latin typeface="Univers" panose="020B0503020202020204" pitchFamily="34" charset="0"/>
              </a:rPr>
              <a:t>Steiermark 		4,22</a:t>
            </a:r>
          </a:p>
          <a:p>
            <a:pPr defTabSz="919977">
              <a:defRPr/>
            </a:pPr>
            <a:r>
              <a:rPr lang="de-DE" dirty="0">
                <a:latin typeface="Univers" panose="020B0503020202020204" pitchFamily="34" charset="0"/>
              </a:rPr>
              <a:t>Oberösterreich 	3,98</a:t>
            </a:r>
          </a:p>
          <a:p>
            <a:pPr defTabSz="919977">
              <a:defRPr/>
            </a:pPr>
            <a:r>
              <a:rPr lang="de-DE" dirty="0">
                <a:latin typeface="Univers" panose="020B0503020202020204" pitchFamily="34" charset="0"/>
              </a:rPr>
              <a:t>Vorarlberg 		3,81</a:t>
            </a:r>
          </a:p>
          <a:p>
            <a:pPr defTabSz="919977">
              <a:defRPr/>
            </a:pPr>
            <a:r>
              <a:rPr lang="de-DE" dirty="0">
                <a:latin typeface="Univers" panose="020B0503020202020204" pitchFamily="34" charset="0"/>
              </a:rPr>
              <a:t>Kärnten 		3,22</a:t>
            </a:r>
          </a:p>
          <a:p>
            <a:pPr defTabSz="919977">
              <a:defRPr/>
            </a:pPr>
            <a:r>
              <a:rPr lang="de-DE" dirty="0">
                <a:latin typeface="Univers" panose="020B0503020202020204" pitchFamily="34" charset="0"/>
              </a:rPr>
              <a:t>Salzburg 		3,14</a:t>
            </a:r>
          </a:p>
          <a:p>
            <a:pPr defTabSz="919977">
              <a:defRPr/>
            </a:pPr>
            <a:r>
              <a:rPr lang="de-DE" dirty="0">
                <a:latin typeface="Univers" panose="020B0503020202020204" pitchFamily="34" charset="0"/>
              </a:rPr>
              <a:t>Österreich gesamt	2,83</a:t>
            </a:r>
          </a:p>
          <a:p>
            <a:pPr defTabSz="919977">
              <a:defRPr/>
            </a:pPr>
            <a:r>
              <a:rPr lang="de-DE" b="1" dirty="0">
                <a:latin typeface="Univers" panose="020B0503020202020204" pitchFamily="34" charset="0"/>
              </a:rPr>
              <a:t>Tirol 		2,68</a:t>
            </a:r>
          </a:p>
          <a:p>
            <a:pPr defTabSz="919977">
              <a:defRPr/>
            </a:pPr>
            <a:r>
              <a:rPr lang="de-DE" dirty="0">
                <a:latin typeface="Univers" panose="020B0503020202020204" pitchFamily="34" charset="0"/>
              </a:rPr>
              <a:t>Wien 		1,78 </a:t>
            </a:r>
            <a:endParaRPr lang="de-DE" b="1" u="sng" dirty="0">
              <a:latin typeface="Univers" panose="020B0503020202020204" pitchFamily="34" charset="0"/>
              <a:ea typeface="Times New Roman" panose="02020603050405020304" pitchFamily="18" charset="0"/>
              <a:cs typeface="Arial" panose="020B0604020202020204" pitchFamily="34" charset="0"/>
            </a:endParaRPr>
          </a:p>
        </p:txBody>
      </p:sp>
      <p:sp>
        <p:nvSpPr>
          <p:cNvPr id="4" name="Foliennummernplatzhalter 3">
            <a:extLst>
              <a:ext uri="{FF2B5EF4-FFF2-40B4-BE49-F238E27FC236}">
                <a16:creationId xmlns:a16="http://schemas.microsoft.com/office/drawing/2014/main" id="{473A9BB7-0A85-C905-62F0-F493B95675BB}"/>
              </a:ext>
            </a:extLst>
          </p:cNvPr>
          <p:cNvSpPr>
            <a:spLocks noGrp="1"/>
          </p:cNvSpPr>
          <p:nvPr>
            <p:ph type="sldNum" sz="quarter" idx="5"/>
          </p:nvPr>
        </p:nvSpPr>
        <p:spPr/>
        <p:txBody>
          <a:bodyPr/>
          <a:lstStyle/>
          <a:p>
            <a:pPr>
              <a:defRPr/>
            </a:pPr>
            <a:fld id="{739CD4AA-53F6-4A62-9228-B8CE3780264B}" type="slidenum">
              <a:rPr lang="de-AT" smtClean="0"/>
              <a:pPr>
                <a:defRPr/>
              </a:pPr>
              <a:t>46</a:t>
            </a:fld>
            <a:endParaRPr lang="de-AT"/>
          </a:p>
        </p:txBody>
      </p:sp>
    </p:spTree>
    <p:extLst>
      <p:ext uri="{BB962C8B-B14F-4D97-AF65-F5344CB8AC3E}">
        <p14:creationId xmlns:p14="http://schemas.microsoft.com/office/powerpoint/2010/main" val="28477012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latin typeface="Univers" panose="020B0503020202020204" pitchFamily="34" charset="0"/>
              </a:rPr>
              <a:t>Jahr    BAR/m    BAR/14x     </a:t>
            </a:r>
            <a:r>
              <a:rPr lang="de-DE" b="1" dirty="0" err="1">
                <a:latin typeface="Univers" panose="020B0503020202020204" pitchFamily="34" charset="0"/>
              </a:rPr>
              <a:t>Normb</a:t>
            </a:r>
            <a:r>
              <a:rPr lang="de-DE" b="1" dirty="0">
                <a:latin typeface="Univers" panose="020B0503020202020204" pitchFamily="34" charset="0"/>
              </a:rPr>
              <a:t>.      PV          Zahlbetrag</a:t>
            </a:r>
          </a:p>
          <a:p>
            <a:endParaRPr lang="de-DE" b="0" dirty="0">
              <a:latin typeface="Univers" panose="020B0503020202020204" pitchFamily="34" charset="0"/>
            </a:endParaRPr>
          </a:p>
          <a:p>
            <a:r>
              <a:rPr lang="de-DE" b="0" dirty="0">
                <a:latin typeface="Univers" panose="020B0503020202020204" pitchFamily="34" charset="0"/>
              </a:rPr>
              <a:t>2011   2.381,00   33.334,00     8.000,00   3.300,00     4.700,00 </a:t>
            </a:r>
          </a:p>
          <a:p>
            <a:r>
              <a:rPr lang="de-DE" b="0" dirty="0">
                <a:latin typeface="Univers" panose="020B0503020202020204" pitchFamily="34" charset="0"/>
              </a:rPr>
              <a:t>2012   2.381,00   33.334,00     8.480,00   3.300,00     5.180,00 </a:t>
            </a:r>
          </a:p>
          <a:p>
            <a:r>
              <a:rPr lang="de-DE" b="0" dirty="0">
                <a:latin typeface="Univers" panose="020B0503020202020204" pitchFamily="34" charset="0"/>
              </a:rPr>
              <a:t>2013   2.381,00   33.334,00     9.000,00   3.300,00     5.700,00 </a:t>
            </a:r>
          </a:p>
          <a:p>
            <a:r>
              <a:rPr lang="de-DE" b="0" dirty="0">
                <a:latin typeface="Univers" panose="020B0503020202020204" pitchFamily="34" charset="0"/>
              </a:rPr>
              <a:t>2014   2.405,00   33.670,00     9.495,00   2.970,00     6.525,00 </a:t>
            </a:r>
          </a:p>
          <a:p>
            <a:r>
              <a:rPr lang="de-DE" b="0" dirty="0">
                <a:latin typeface="Univers" panose="020B0503020202020204" pitchFamily="34" charset="0"/>
              </a:rPr>
              <a:t>2015   2.429,00   34.006,00   10.018,00   2.970,00     7.048,00</a:t>
            </a:r>
          </a:p>
          <a:p>
            <a:r>
              <a:rPr lang="de-DE" b="0" dirty="0">
                <a:latin typeface="Univers" panose="020B0503020202020204" pitchFamily="34" charset="0"/>
              </a:rPr>
              <a:t>2016   2.454,00   34.356,00   10.569,00   2.970,00     7.599,00</a:t>
            </a:r>
          </a:p>
          <a:p>
            <a:r>
              <a:rPr lang="de-DE" b="0" dirty="0">
                <a:latin typeface="Univers" panose="020B0503020202020204" pitchFamily="34" charset="0"/>
              </a:rPr>
              <a:t>2017   2.479,00   34.706,00   11.160,00   2.704,00     8.456,00</a:t>
            </a:r>
          </a:p>
          <a:p>
            <a:r>
              <a:rPr lang="de-DE" b="0" dirty="0">
                <a:latin typeface="Univers" panose="020B0503020202020204" pitchFamily="34" charset="0"/>
              </a:rPr>
              <a:t>2018   2.509,00   35.056,00   11.760,00   2.704,00     9.056,00</a:t>
            </a:r>
          </a:p>
          <a:p>
            <a:r>
              <a:rPr lang="de-DE" b="0" dirty="0">
                <a:latin typeface="Univers" panose="020B0503020202020204" pitchFamily="34" charset="0"/>
              </a:rPr>
              <a:t>2019   2.529,00   35.406,00   12.450,00   2.704,00     9.746,00</a:t>
            </a:r>
          </a:p>
          <a:p>
            <a:r>
              <a:rPr lang="de-DE" b="0" dirty="0">
                <a:latin typeface="Univers" panose="020B0503020202020204" pitchFamily="34" charset="0"/>
              </a:rPr>
              <a:t>2020   2.554,00   35.756,00   12.941,00   2.655,00   10.286,00</a:t>
            </a:r>
          </a:p>
          <a:p>
            <a:r>
              <a:rPr lang="de-DE" b="0" dirty="0">
                <a:latin typeface="Univers" panose="020B0503020202020204" pitchFamily="34" charset="0"/>
              </a:rPr>
              <a:t>2021   2.580,00   36.120,00   13.440,00   2.790,00   10.650,00</a:t>
            </a:r>
          </a:p>
          <a:p>
            <a:r>
              <a:rPr lang="de-DE" b="0" dirty="0">
                <a:latin typeface="Univers" panose="020B0503020202020204" pitchFamily="34" charset="0"/>
              </a:rPr>
              <a:t>2022   2.580,00   36.120,00   13.780,00   2.670,00   11.110,00</a:t>
            </a:r>
          </a:p>
          <a:p>
            <a:pPr marL="228531" indent="-228531">
              <a:buAutoNum type="arabicPlain" startAt="2023"/>
            </a:pPr>
            <a:r>
              <a:rPr lang="de-DE" b="0" dirty="0">
                <a:latin typeface="Univers" panose="020B0503020202020204" pitchFamily="34" charset="0"/>
              </a:rPr>
              <a:t>   2.630,00   36.820,00   14.390,00   3.560,00   10.830,00</a:t>
            </a:r>
          </a:p>
          <a:p>
            <a:pPr marL="228531" indent="-228531">
              <a:buAutoNum type="arabicPlain" startAt="2023"/>
            </a:pPr>
            <a:r>
              <a:rPr lang="de-DE" b="0" dirty="0">
                <a:latin typeface="Univers" panose="020B0503020202020204" pitchFamily="34" charset="0"/>
              </a:rPr>
              <a:t>   2.762,00   38.668,00   15.536,00   3.238,10   12.297,90</a:t>
            </a:r>
          </a:p>
          <a:p>
            <a:pPr marL="228531" indent="-228531">
              <a:buAutoNum type="arabicPlain" startAt="2023"/>
            </a:pPr>
            <a:r>
              <a:rPr lang="de-DE" b="0" dirty="0">
                <a:latin typeface="Univers" panose="020B0503020202020204" pitchFamily="34" charset="0"/>
              </a:rPr>
              <a:t>   </a:t>
            </a:r>
            <a:r>
              <a:rPr lang="de-AT" b="0" dirty="0"/>
              <a:t>2.900,00   40.600,00   16.773,00   3.290,00   13.483,00</a:t>
            </a:r>
          </a:p>
          <a:p>
            <a:pPr marL="228531" indent="-228531">
              <a:buAutoNum type="arabicPlain" startAt="2023"/>
            </a:pPr>
            <a:r>
              <a:rPr lang="de-AT" b="0" dirty="0">
                <a:latin typeface="Univers" panose="020B0503020202020204" pitchFamily="34" charset="0"/>
              </a:rPr>
              <a:t>   2.958,00   41.412,00   17.560,00   3.420,00   14.140,00</a:t>
            </a: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47</a:t>
            </a:fld>
            <a:endParaRPr lang="de-AT"/>
          </a:p>
        </p:txBody>
      </p:sp>
    </p:spTree>
    <p:extLst>
      <p:ext uri="{BB962C8B-B14F-4D97-AF65-F5344CB8AC3E}">
        <p14:creationId xmlns:p14="http://schemas.microsoft.com/office/powerpoint/2010/main" val="18464669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r>
              <a:rPr lang="de-DE" dirty="0">
                <a:latin typeface="Arial" panose="020B0604020202020204" pitchFamily="34" charset="0"/>
                <a:cs typeface="Arial" panose="020B0604020202020204" pitchFamily="34" charset="0"/>
              </a:rPr>
              <a:t>Der Jahresabschluss 2025 sowie die Kostenvoranschläge 2026 und 2027 für die Kammerkasse</a:t>
            </a:r>
          </a:p>
          <a:p>
            <a:pPr defTabSz="919977">
              <a:defRPr/>
            </a:pPr>
            <a:r>
              <a:rPr lang="de-DE" dirty="0">
                <a:latin typeface="Arial" panose="020B0604020202020204" pitchFamily="34" charset="0"/>
                <a:cs typeface="Arial" panose="020B0604020202020204" pitchFamily="34" charset="0"/>
              </a:rPr>
              <a:t>lagen zur Einsichtnahme im Kammeramt eine Woche lang auf.</a:t>
            </a:r>
            <a:endParaRPr lang="de-AT"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48</a:t>
            </a:fld>
            <a:endParaRPr lang="de-AT"/>
          </a:p>
        </p:txBody>
      </p:sp>
    </p:spTree>
    <p:extLst>
      <p:ext uri="{BB962C8B-B14F-4D97-AF65-F5344CB8AC3E}">
        <p14:creationId xmlns:p14="http://schemas.microsoft.com/office/powerpoint/2010/main" val="42500332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r>
              <a:rPr lang="de-DE" dirty="0">
                <a:solidFill>
                  <a:srgbClr val="191919"/>
                </a:solidFill>
                <a:latin typeface="Univers" panose="020B0503020202020204" pitchFamily="34" charset="0"/>
                <a:cs typeface="Arial" panose="020B0604020202020204" pitchFamily="34" charset="0"/>
              </a:rPr>
              <a:t>Im Kostenvoranschlag für das Rechnungsjahr 2025 wurde ein Abgang von ca. EUR 121.000 genehmigt. Tatsächlich konnte ein Einnahmen-Überschuss von rund EUR 241.000 erzielt werden.</a:t>
            </a:r>
          </a:p>
          <a:p>
            <a:pPr algn="just"/>
            <a:endParaRPr lang="de-DE" dirty="0">
              <a:solidFill>
                <a:srgbClr val="191919"/>
              </a:solidFill>
              <a:latin typeface="Univers" panose="020B0503020202020204" pitchFamily="34" charset="0"/>
              <a:cs typeface="Arial" panose="020B0604020202020204" pitchFamily="34" charset="0"/>
            </a:endParaRPr>
          </a:p>
          <a:p>
            <a:pPr algn="just"/>
            <a:r>
              <a:rPr lang="de-DE" dirty="0">
                <a:solidFill>
                  <a:srgbClr val="191919"/>
                </a:solidFill>
                <a:latin typeface="Univers" panose="020B0503020202020204" pitchFamily="34" charset="0"/>
                <a:cs typeface="Arial" panose="020B0604020202020204" pitchFamily="34" charset="0"/>
              </a:rPr>
              <a:t>Die Einnahmen und Ausgaben wurden im genehmigten Voranschlag 2025 vorsichtig prognostiziert:</a:t>
            </a:r>
          </a:p>
          <a:p>
            <a:pPr algn="just"/>
            <a:endParaRPr lang="de-DE" dirty="0">
              <a:solidFill>
                <a:srgbClr val="191919"/>
              </a:solidFill>
              <a:latin typeface="Univers" panose="020B0503020202020204" pitchFamily="34" charset="0"/>
              <a:cs typeface="Arial" panose="020B0604020202020204" pitchFamily="34" charset="0"/>
            </a:endParaRPr>
          </a:p>
          <a:p>
            <a:pPr algn="just"/>
            <a:r>
              <a:rPr lang="de-DE" dirty="0">
                <a:solidFill>
                  <a:srgbClr val="191919"/>
                </a:solidFill>
                <a:latin typeface="Univers" panose="020B0503020202020204" pitchFamily="34" charset="0"/>
                <a:cs typeface="Arial" panose="020B0604020202020204" pitchFamily="34" charset="0"/>
              </a:rPr>
              <a:t>Die Standesentwicklung und damit einhergehend die Einnahmen aus den Kammerbeiträgen samt Zuschlägen sowie den Beiträgen zum Treuhandbuch, Werbebeiträgen und Eintragungsgebühren wurden konservativ geschätzt. </a:t>
            </a:r>
          </a:p>
          <a:p>
            <a:pPr algn="just"/>
            <a:endParaRPr lang="de-DE" dirty="0">
              <a:solidFill>
                <a:srgbClr val="191919"/>
              </a:solidFill>
              <a:latin typeface="Univers" panose="020B0503020202020204" pitchFamily="34" charset="0"/>
              <a:cs typeface="Arial" panose="020B0604020202020204" pitchFamily="34" charset="0"/>
            </a:endParaRPr>
          </a:p>
          <a:p>
            <a:pPr algn="just"/>
            <a:r>
              <a:rPr lang="de-DE" dirty="0">
                <a:solidFill>
                  <a:srgbClr val="191919"/>
                </a:solidFill>
                <a:latin typeface="Univers" panose="020B0503020202020204" pitchFamily="34" charset="0"/>
                <a:cs typeface="Arial" panose="020B0604020202020204" pitchFamily="34" charset="0"/>
              </a:rPr>
              <a:t>Im Rechnungsjahr 2025 wurden die Treuhand-Gebühren </a:t>
            </a:r>
            <a:r>
              <a:rPr lang="de-DE" dirty="0" err="1">
                <a:solidFill>
                  <a:srgbClr val="191919"/>
                </a:solidFill>
                <a:latin typeface="Univers" panose="020B0503020202020204" pitchFamily="34" charset="0"/>
                <a:cs typeface="Arial" panose="020B0604020202020204" pitchFamily="34" charset="0"/>
              </a:rPr>
              <a:t>iHv</a:t>
            </a:r>
            <a:r>
              <a:rPr lang="de-DE" dirty="0">
                <a:solidFill>
                  <a:srgbClr val="191919"/>
                </a:solidFill>
                <a:latin typeface="Univers" panose="020B0503020202020204" pitchFamily="34" charset="0"/>
                <a:cs typeface="Arial" panose="020B0604020202020204" pitchFamily="34" charset="0"/>
              </a:rPr>
              <a:t> EUR 40 pro gemeldeter Treuhandschaft erstmals eingehoben – dies für die Jahre 2024 und 2025 auf Grund des entsprechenden </a:t>
            </a:r>
            <a:r>
              <a:rPr lang="de-DE" dirty="0"/>
              <a:t>Beschlusses der Vollversammlung vom 9. November 2023 mit Wirksamkeit ab dem 01.01.2024.</a:t>
            </a:r>
            <a:endParaRPr lang="de-DE" dirty="0">
              <a:solidFill>
                <a:srgbClr val="191919"/>
              </a:solidFill>
              <a:latin typeface="Univers" panose="020B0503020202020204" pitchFamily="34" charset="0"/>
              <a:cs typeface="Arial" panose="020B0604020202020204" pitchFamily="34" charset="0"/>
            </a:endParaRPr>
          </a:p>
          <a:p>
            <a:pPr algn="just"/>
            <a:endParaRPr lang="de-DE" dirty="0">
              <a:solidFill>
                <a:srgbClr val="191919"/>
              </a:solidFill>
              <a:latin typeface="Univers" panose="020B0503020202020204" pitchFamily="34" charset="0"/>
              <a:cs typeface="Arial" panose="020B0604020202020204" pitchFamily="34" charset="0"/>
            </a:endParaRPr>
          </a:p>
          <a:p>
            <a:pPr algn="just"/>
            <a:r>
              <a:rPr lang="de-DE" dirty="0">
                <a:solidFill>
                  <a:srgbClr val="191919"/>
                </a:solidFill>
                <a:latin typeface="Univers" panose="020B0503020202020204" pitchFamily="34" charset="0"/>
                <a:cs typeface="Arial" panose="020B0604020202020204" pitchFamily="34" charset="0"/>
              </a:rPr>
              <a:t>Die Einnahmen sind um rund EUR 132.500 höher ausgefallen als veranschlagt, wovon rund EUR 88.500 auf die Ausgleichszahlung zurückzuführen sind, </a:t>
            </a:r>
            <a:r>
              <a:rPr lang="de-DE" dirty="0"/>
              <a:t>die die Tiroler Rechtsanwaltskammer vom ÖRAK für den gemeinsam veranstalteten Anwaltstag 2025 in Innsbruck erhalten hat</a:t>
            </a:r>
            <a:r>
              <a:rPr lang="de-DE" dirty="0">
                <a:solidFill>
                  <a:srgbClr val="191919"/>
                </a:solidFill>
                <a:latin typeface="Univers" panose="020B0503020202020204" pitchFamily="34" charset="0"/>
                <a:cs typeface="Arial" panose="020B0604020202020204" pitchFamily="34" charset="0"/>
              </a:rPr>
              <a:t>. Diese Ausgleichszahlung war im KV 2025 nicht enthalten.</a:t>
            </a:r>
          </a:p>
          <a:p>
            <a:pPr algn="just"/>
            <a:endParaRPr lang="de-DE" dirty="0">
              <a:solidFill>
                <a:srgbClr val="191919"/>
              </a:solidFill>
              <a:latin typeface="Univers" panose="020B0503020202020204" pitchFamily="34" charset="0"/>
              <a:cs typeface="Arial" panose="020B0604020202020204" pitchFamily="34" charset="0"/>
            </a:endParaRPr>
          </a:p>
          <a:p>
            <a:pPr algn="just"/>
            <a:r>
              <a:rPr lang="de-DE" dirty="0">
                <a:solidFill>
                  <a:srgbClr val="191919"/>
                </a:solidFill>
                <a:latin typeface="Univers" panose="020B0503020202020204" pitchFamily="34" charset="0"/>
                <a:cs typeface="Arial" panose="020B0604020202020204" pitchFamily="34" charset="0"/>
              </a:rPr>
              <a:t>Die tatsächlichen Ausgaben fielen im Vergleich zum genehmigten Voranschlag 2025 um rund EUR 230.000 geringer aus als prognostiziert.</a:t>
            </a:r>
          </a:p>
          <a:p>
            <a:pPr algn="just"/>
            <a:endParaRPr lang="de-DE" dirty="0">
              <a:solidFill>
                <a:srgbClr val="191919"/>
              </a:solidFill>
              <a:latin typeface="Univers" panose="020B0503020202020204" pitchFamily="34" charset="0"/>
              <a:cs typeface="Arial" panose="020B0604020202020204" pitchFamily="34" charset="0"/>
            </a:endParaRPr>
          </a:p>
          <a:p>
            <a:pPr algn="just"/>
            <a:r>
              <a:rPr lang="de-DE" dirty="0">
                <a:solidFill>
                  <a:srgbClr val="191919"/>
                </a:solidFill>
                <a:latin typeface="Univers" panose="020B0503020202020204" pitchFamily="34" charset="0"/>
                <a:cs typeface="Arial" panose="020B0604020202020204" pitchFamily="34" charset="0"/>
              </a:rPr>
              <a:t>Die Minderausgaben sind auf budgetierte Ausgaben zurückzuführen, die günstiger als veranschlagt ausgeführt werden konnten oder wider Erwarten im Rechnungsjahr 2025 nicht schlagend wurden, wie etwa die Basiskosten für die Übernahme des </a:t>
            </a:r>
            <a:r>
              <a:rPr lang="de-DE" dirty="0" err="1">
                <a:solidFill>
                  <a:srgbClr val="191919"/>
                </a:solidFill>
                <a:latin typeface="Univers" panose="020B0503020202020204" pitchFamily="34" charset="0"/>
                <a:cs typeface="Arial" panose="020B0604020202020204" pitchFamily="34" charset="0"/>
              </a:rPr>
              <a:t>eTHB</a:t>
            </a:r>
            <a:r>
              <a:rPr lang="de-DE" dirty="0">
                <a:solidFill>
                  <a:srgbClr val="191919"/>
                </a:solidFill>
                <a:latin typeface="Univers" panose="020B0503020202020204" pitchFamily="34" charset="0"/>
                <a:cs typeface="Arial" panose="020B0604020202020204" pitchFamily="34" charset="0"/>
              </a:rPr>
              <a:t> durch die Fa. </a:t>
            </a:r>
            <a:r>
              <a:rPr lang="de-DE" dirty="0" err="1">
                <a:solidFill>
                  <a:srgbClr val="191919"/>
                </a:solidFill>
                <a:latin typeface="Univers" panose="020B0503020202020204" pitchFamily="34" charset="0"/>
                <a:cs typeface="Arial" panose="020B0604020202020204" pitchFamily="34" charset="0"/>
              </a:rPr>
              <a:t>Agindo</a:t>
            </a:r>
            <a:r>
              <a:rPr lang="de-DE" dirty="0">
                <a:solidFill>
                  <a:srgbClr val="191919"/>
                </a:solidFill>
                <a:latin typeface="Univers" panose="020B0503020202020204" pitchFamily="34" charset="0"/>
                <a:cs typeface="Arial" panose="020B0604020202020204" pitchFamily="34" charset="0"/>
              </a:rPr>
              <a:t> </a:t>
            </a:r>
            <a:r>
              <a:rPr lang="de-DE" dirty="0" err="1">
                <a:solidFill>
                  <a:srgbClr val="191919"/>
                </a:solidFill>
                <a:latin typeface="Univers" panose="020B0503020202020204" pitchFamily="34" charset="0"/>
                <a:cs typeface="Arial" panose="020B0604020202020204" pitchFamily="34" charset="0"/>
              </a:rPr>
              <a:t>iHv</a:t>
            </a:r>
            <a:r>
              <a:rPr lang="de-DE" dirty="0">
                <a:solidFill>
                  <a:srgbClr val="191919"/>
                </a:solidFill>
                <a:latin typeface="Univers" panose="020B0503020202020204" pitchFamily="34" charset="0"/>
                <a:cs typeface="Arial" panose="020B0604020202020204" pitchFamily="34" charset="0"/>
              </a:rPr>
              <a:t> von rund EUR 28.000 oder die veranschlagten beiden Entlohnungen für </a:t>
            </a:r>
            <a:r>
              <a:rPr lang="de-DE" dirty="0" err="1">
                <a:solidFill>
                  <a:srgbClr val="191919"/>
                </a:solidFill>
                <a:latin typeface="Univers" panose="020B0503020202020204" pitchFamily="34" charset="0"/>
                <a:cs typeface="Arial" panose="020B0604020202020204" pitchFamily="34" charset="0"/>
              </a:rPr>
              <a:t>Kammerkommissäre</a:t>
            </a:r>
            <a:r>
              <a:rPr lang="de-DE" dirty="0">
                <a:solidFill>
                  <a:srgbClr val="191919"/>
                </a:solidFill>
                <a:latin typeface="Univers" panose="020B0503020202020204" pitchFamily="34" charset="0"/>
                <a:cs typeface="Arial" panose="020B0604020202020204" pitchFamily="34" charset="0"/>
              </a:rPr>
              <a:t> </a:t>
            </a:r>
            <a:r>
              <a:rPr lang="de-DE" dirty="0" err="1">
                <a:solidFill>
                  <a:srgbClr val="191919"/>
                </a:solidFill>
                <a:latin typeface="Univers" panose="020B0503020202020204" pitchFamily="34" charset="0"/>
                <a:cs typeface="Arial" panose="020B0604020202020204" pitchFamily="34" charset="0"/>
              </a:rPr>
              <a:t>iHv</a:t>
            </a:r>
            <a:r>
              <a:rPr lang="de-DE" dirty="0">
                <a:solidFill>
                  <a:srgbClr val="191919"/>
                </a:solidFill>
                <a:latin typeface="Univers" panose="020B0503020202020204" pitchFamily="34" charset="0"/>
                <a:cs typeface="Arial" panose="020B0604020202020204" pitchFamily="34" charset="0"/>
              </a:rPr>
              <a:t> jeweils EUR 10.000.</a:t>
            </a:r>
          </a:p>
          <a:p>
            <a:pPr algn="just"/>
            <a:endParaRPr lang="de-DE" dirty="0">
              <a:solidFill>
                <a:srgbClr val="191919"/>
              </a:solidFill>
              <a:latin typeface="Univers" panose="020B0503020202020204" pitchFamily="34" charset="0"/>
              <a:cs typeface="Arial" panose="020B0604020202020204" pitchFamily="34" charset="0"/>
            </a:endParaRPr>
          </a:p>
          <a:p>
            <a:pPr algn="just"/>
            <a:r>
              <a:rPr lang="de-DE" dirty="0">
                <a:solidFill>
                  <a:srgbClr val="191919"/>
                </a:solidFill>
                <a:latin typeface="Univers" panose="020B0503020202020204" pitchFamily="34" charset="0"/>
                <a:cs typeface="Arial" panose="020B0604020202020204" pitchFamily="34" charset="0"/>
              </a:rPr>
              <a:t>Zudem fielen einige Ausgaben niedriger aus als im Voranschlag 2025 prognostiziert:</a:t>
            </a:r>
          </a:p>
          <a:p>
            <a:pPr marL="171397" indent="-171397" algn="just">
              <a:buFontTx/>
              <a:buChar char="-"/>
            </a:pPr>
            <a:r>
              <a:rPr lang="de-DE" dirty="0">
                <a:solidFill>
                  <a:srgbClr val="191919"/>
                </a:solidFill>
                <a:latin typeface="Univers" panose="020B0503020202020204" pitchFamily="34" charset="0"/>
                <a:cs typeface="Arial" panose="020B0604020202020204" pitchFamily="34" charset="0"/>
              </a:rPr>
              <a:t>Repräsentationskosten und Bewirtungskosten</a:t>
            </a:r>
          </a:p>
          <a:p>
            <a:pPr marL="171397" indent="-171397" algn="just">
              <a:buFontTx/>
              <a:buChar char="-"/>
            </a:pPr>
            <a:r>
              <a:rPr lang="de-DE" dirty="0">
                <a:solidFill>
                  <a:srgbClr val="191919"/>
                </a:solidFill>
                <a:latin typeface="Univers" panose="020B0503020202020204" pitchFamily="34" charset="0"/>
                <a:cs typeface="Arial" panose="020B0604020202020204" pitchFamily="34" charset="0"/>
              </a:rPr>
              <a:t>Kosten Vollversammlung</a:t>
            </a:r>
          </a:p>
          <a:p>
            <a:pPr marL="171397" indent="-171397" algn="just" defTabSz="881939">
              <a:buFontTx/>
              <a:buChar char="-"/>
              <a:defRPr/>
            </a:pPr>
            <a:r>
              <a:rPr lang="de-DE" dirty="0">
                <a:solidFill>
                  <a:srgbClr val="191919"/>
                </a:solidFill>
                <a:latin typeface="Univers" panose="020B0503020202020204" pitchFamily="34" charset="0"/>
                <a:cs typeface="Arial" panose="020B0604020202020204" pitchFamily="34" charset="0"/>
              </a:rPr>
              <a:t>Reisespesen der Ausschuss- und Disziplinarratsmitglieder</a:t>
            </a:r>
          </a:p>
          <a:p>
            <a:pPr marL="171397" indent="-171397" algn="just">
              <a:buFontTx/>
              <a:buChar char="-"/>
            </a:pPr>
            <a:r>
              <a:rPr lang="de-DE" dirty="0">
                <a:solidFill>
                  <a:srgbClr val="191919"/>
                </a:solidFill>
                <a:latin typeface="Univers" panose="020B0503020202020204" pitchFamily="34" charset="0"/>
                <a:cs typeface="Arial" panose="020B0604020202020204" pitchFamily="34" charset="0"/>
              </a:rPr>
              <a:t>Ausgaben für Kammeramts-Gehälter</a:t>
            </a:r>
          </a:p>
          <a:p>
            <a:pPr marL="171397" indent="-171397" algn="just">
              <a:buFontTx/>
              <a:buChar char="-"/>
            </a:pPr>
            <a:r>
              <a:rPr lang="de-DE" dirty="0">
                <a:solidFill>
                  <a:srgbClr val="191919"/>
                </a:solidFill>
                <a:latin typeface="Univers" panose="020B0503020202020204" pitchFamily="34" charset="0"/>
                <a:cs typeface="Arial" panose="020B0604020202020204" pitchFamily="34" charset="0"/>
              </a:rPr>
              <a:t>Anschaffungen bzw. Instandhaltungen im Bereich EDV, Mobiliar und Büromaterial für die Kammerkanzlei</a:t>
            </a:r>
          </a:p>
          <a:p>
            <a:pPr marL="171397" indent="-171397" algn="just">
              <a:buFontTx/>
              <a:buChar char="-"/>
            </a:pPr>
            <a:r>
              <a:rPr lang="de-DE" dirty="0">
                <a:solidFill>
                  <a:srgbClr val="191919"/>
                </a:solidFill>
                <a:latin typeface="Univers" panose="020B0503020202020204" pitchFamily="34" charset="0"/>
                <a:cs typeface="Arial" panose="020B0604020202020204" pitchFamily="34" charset="0"/>
              </a:rPr>
              <a:t>Honorar Versicherungsmakler (Honorarnote erst Anfang 2026 übermittelt; EUR 8.400)</a:t>
            </a:r>
          </a:p>
          <a:p>
            <a:pPr marL="171397" indent="-171397" algn="just">
              <a:buFontTx/>
              <a:buChar char="-"/>
            </a:pPr>
            <a:r>
              <a:rPr lang="de-AT" dirty="0"/>
              <a:t>Honorar Treuhandbuch-Revisoren</a:t>
            </a:r>
            <a:endParaRPr lang="de-DE" dirty="0">
              <a:solidFill>
                <a:srgbClr val="191919"/>
              </a:solidFill>
              <a:latin typeface="Univers" panose="020B0503020202020204" pitchFamily="34" charset="0"/>
              <a:cs typeface="Arial" panose="020B0604020202020204" pitchFamily="34" charset="0"/>
            </a:endParaRPr>
          </a:p>
          <a:p>
            <a:pPr algn="just"/>
            <a:endParaRPr lang="de-DE" dirty="0">
              <a:solidFill>
                <a:srgbClr val="191919"/>
              </a:solidFill>
              <a:latin typeface="Univers" panose="020B0503020202020204" pitchFamily="34" charset="0"/>
              <a:cs typeface="Arial" panose="020B0604020202020204" pitchFamily="34" charset="0"/>
            </a:endParaRPr>
          </a:p>
          <a:p>
            <a:pPr algn="just"/>
            <a:r>
              <a:rPr lang="de-DE" dirty="0">
                <a:solidFill>
                  <a:srgbClr val="191919"/>
                </a:solidFill>
                <a:latin typeface="Univers" panose="020B0503020202020204" pitchFamily="34" charset="0"/>
                <a:cs typeface="Arial" panose="020B0604020202020204" pitchFamily="34" charset="0"/>
              </a:rPr>
              <a:t>Die tatsächlichen Werbeausgaben 2025 belaufen sich auf EUR 188.064,30. Damit konnten die budgetierten EUR </a:t>
            </a:r>
            <a:r>
              <a:rPr lang="de-AT" dirty="0">
                <a:solidFill>
                  <a:srgbClr val="191919"/>
                </a:solidFill>
                <a:latin typeface="Univers" panose="020B0503020202020204" pitchFamily="34" charset="0"/>
                <a:cs typeface="Arial" panose="020B0604020202020204" pitchFamily="34" charset="0"/>
              </a:rPr>
              <a:t>259.600</a:t>
            </a:r>
            <a:r>
              <a:rPr lang="de-DE" dirty="0">
                <a:solidFill>
                  <a:srgbClr val="191919"/>
                </a:solidFill>
                <a:latin typeface="Univers" panose="020B0503020202020204" pitchFamily="34" charset="0"/>
                <a:cs typeface="Arial" panose="020B0604020202020204" pitchFamily="34" charset="0"/>
              </a:rPr>
              <a:t> um rund EUR 71.500 unterschritten werden.</a:t>
            </a:r>
          </a:p>
          <a:p>
            <a:pPr algn="just"/>
            <a:endParaRPr lang="de-DE" dirty="0">
              <a:solidFill>
                <a:srgbClr val="191919"/>
              </a:solidFill>
              <a:latin typeface="Univers" panose="020B0503020202020204" pitchFamily="34" charset="0"/>
              <a:cs typeface="Arial" panose="020B0604020202020204" pitchFamily="34" charset="0"/>
            </a:endParaRPr>
          </a:p>
          <a:p>
            <a:pPr algn="just"/>
            <a:r>
              <a:rPr lang="de-DE" dirty="0">
                <a:solidFill>
                  <a:srgbClr val="191919"/>
                </a:solidFill>
                <a:latin typeface="Univers" panose="020B0503020202020204" pitchFamily="34" charset="0"/>
                <a:cs typeface="Arial" panose="020B0604020202020204" pitchFamily="34" charset="0"/>
              </a:rPr>
              <a:t>Im Budget für das Rechnungsjahr 2025 wurde nicht schlagend:</a:t>
            </a:r>
          </a:p>
          <a:p>
            <a:pPr algn="just" defTabSz="881939">
              <a:defRPr/>
            </a:pPr>
            <a:r>
              <a:rPr lang="de-DE" u="none" dirty="0">
                <a:solidFill>
                  <a:srgbClr val="191919"/>
                </a:solidFill>
                <a:latin typeface="Univers" panose="020B0503020202020204" pitchFamily="34" charset="0"/>
                <a:cs typeface="Arial" panose="020B0604020202020204" pitchFamily="34" charset="0"/>
              </a:rPr>
              <a:t>Rubriken für den Anwaltstag 2025:	EUR 25.000</a:t>
            </a:r>
          </a:p>
          <a:p>
            <a:pPr algn="just" defTabSz="881939">
              <a:defRPr/>
            </a:pPr>
            <a:r>
              <a:rPr lang="de-DE" u="none" dirty="0">
                <a:solidFill>
                  <a:srgbClr val="191919"/>
                </a:solidFill>
                <a:latin typeface="Univers" panose="020B0503020202020204" pitchFamily="34" charset="0"/>
                <a:cs typeface="Arial" panose="020B0604020202020204" pitchFamily="34" charset="0"/>
              </a:rPr>
              <a:t>aus „Diversem“ rund:		EUR 10.000	</a:t>
            </a:r>
          </a:p>
          <a:p>
            <a:pPr algn="just" defTabSz="881939">
              <a:defRPr/>
            </a:pPr>
            <a:r>
              <a:rPr lang="de-DE" u="none" dirty="0">
                <a:solidFill>
                  <a:srgbClr val="191919"/>
                </a:solidFill>
                <a:latin typeface="Univers" panose="020B0503020202020204" pitchFamily="34" charset="0"/>
                <a:cs typeface="Arial" panose="020B0604020202020204" pitchFamily="34" charset="0"/>
              </a:rPr>
              <a:t>Homepage-Aufwendungen:		</a:t>
            </a:r>
            <a:r>
              <a:rPr lang="de-DE" u="sng" dirty="0">
                <a:solidFill>
                  <a:srgbClr val="191919"/>
                </a:solidFill>
                <a:latin typeface="Univers" panose="020B0503020202020204" pitchFamily="34" charset="0"/>
                <a:cs typeface="Arial" panose="020B0604020202020204" pitchFamily="34" charset="0"/>
              </a:rPr>
              <a:t>EUR 32.600</a:t>
            </a:r>
          </a:p>
          <a:p>
            <a:pPr algn="just"/>
            <a:r>
              <a:rPr lang="de-DE" dirty="0">
                <a:solidFill>
                  <a:srgbClr val="191919"/>
                </a:solidFill>
                <a:latin typeface="Univers" panose="020B0503020202020204" pitchFamily="34" charset="0"/>
                <a:cs typeface="Arial" panose="020B0604020202020204" pitchFamily="34" charset="0"/>
              </a:rPr>
              <a:t>Sohin gesamt:			</a:t>
            </a:r>
            <a:r>
              <a:rPr lang="de-DE" u="dbl" baseline="0" dirty="0">
                <a:solidFill>
                  <a:srgbClr val="191919"/>
                </a:solidFill>
                <a:latin typeface="Univers" panose="020B0503020202020204" pitchFamily="34" charset="0"/>
                <a:cs typeface="Arial" panose="020B0604020202020204" pitchFamily="34" charset="0"/>
              </a:rPr>
              <a:t>EUR </a:t>
            </a:r>
            <a:r>
              <a:rPr lang="de-AT" u="dbl" dirty="0"/>
              <a:t>67.600</a:t>
            </a:r>
            <a:r>
              <a:rPr lang="de-AT" dirty="0">
                <a:effectLst/>
              </a:rPr>
              <a:t> </a:t>
            </a:r>
          </a:p>
          <a:p>
            <a:pPr algn="just" defTabSz="881939">
              <a:defRPr/>
            </a:pPr>
            <a:endParaRPr lang="de-DE" dirty="0"/>
          </a:p>
          <a:p>
            <a:pPr algn="just" defTabSz="881939">
              <a:defRPr/>
            </a:pPr>
            <a:r>
              <a:rPr lang="de-DE" dirty="0"/>
              <a:t>Die tatsächlichen Ausgaben für Medienkooperationen waren um rund EUR 4.500 niedriger als im genehmigten Voranschlag 2025.</a:t>
            </a:r>
          </a:p>
          <a:p>
            <a:pPr algn="just"/>
            <a:endParaRPr lang="de-AT" dirty="0">
              <a:solidFill>
                <a:srgbClr val="191919"/>
              </a:solidFill>
              <a:effectLst/>
              <a:latin typeface="Univers" panose="020B0503020202020204" pitchFamily="34" charset="0"/>
              <a:cs typeface="Arial" panose="020B0604020202020204" pitchFamily="34" charset="0"/>
            </a:endParaRPr>
          </a:p>
          <a:p>
            <a:pPr algn="just" defTabSz="881939">
              <a:defRPr/>
            </a:pPr>
            <a:r>
              <a:rPr lang="de-DE" dirty="0"/>
              <a:t>Weiters fielen die Ausgaben für Sponsoring und Messeteilnahme (</a:t>
            </a:r>
            <a:r>
              <a:rPr lang="de-DE" dirty="0" err="1"/>
              <a:t>SenAktiv</a:t>
            </a:r>
            <a:r>
              <a:rPr lang="de-DE" dirty="0"/>
              <a:t>) um insgesamt rund EUR 1.400 günstiger aus, während sich die Ausgaben für Werbemittel um rund EUR 2.200 erhöhten.</a:t>
            </a:r>
          </a:p>
          <a:p>
            <a:pPr algn="just" defTabSz="881939">
              <a:defRPr/>
            </a:pPr>
            <a:endParaRPr lang="de-DE" dirty="0"/>
          </a:p>
          <a:p>
            <a:pPr algn="just"/>
            <a:endParaRPr lang="de-DE" dirty="0">
              <a:solidFill>
                <a:srgbClr val="191919"/>
              </a:solidFill>
              <a:latin typeface="Univers" panose="020B050302020202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49</a:t>
            </a:fld>
            <a:endParaRPr lang="de-AT"/>
          </a:p>
        </p:txBody>
      </p:sp>
    </p:spTree>
    <p:extLst>
      <p:ext uri="{BB962C8B-B14F-4D97-AF65-F5344CB8AC3E}">
        <p14:creationId xmlns:p14="http://schemas.microsoft.com/office/powerpoint/2010/main" val="22838055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4117">
              <a:defRPr/>
            </a:pPr>
            <a:r>
              <a:rPr lang="de-DE" i="0" dirty="0">
                <a:solidFill>
                  <a:srgbClr val="191919"/>
                </a:solidFill>
                <a:latin typeface="Univers" panose="020B0503020202020204" pitchFamily="34" charset="0"/>
                <a:ea typeface="Calibri" panose="020F0502020204030204" pitchFamily="34" charset="0"/>
                <a:cs typeface="Arial" panose="020B0604020202020204" pitchFamily="34" charset="0"/>
              </a:rPr>
              <a:t>Die Differenz </a:t>
            </a:r>
            <a:r>
              <a:rPr lang="de-DE" i="0" dirty="0" err="1">
                <a:solidFill>
                  <a:srgbClr val="191919"/>
                </a:solidFill>
                <a:latin typeface="Univers" panose="020B0503020202020204" pitchFamily="34" charset="0"/>
                <a:ea typeface="Calibri" panose="020F0502020204030204" pitchFamily="34" charset="0"/>
                <a:cs typeface="Arial" panose="020B0604020202020204" pitchFamily="34" charset="0"/>
              </a:rPr>
              <a:t>iHv</a:t>
            </a:r>
            <a:r>
              <a:rPr lang="de-DE" i="0" dirty="0">
                <a:solidFill>
                  <a:srgbClr val="191919"/>
                </a:solidFill>
                <a:latin typeface="Univers" panose="020B0503020202020204" pitchFamily="34" charset="0"/>
                <a:ea typeface="Calibri" panose="020F0502020204030204" pitchFamily="34" charset="0"/>
                <a:cs typeface="Arial" panose="020B0604020202020204" pitchFamily="34" charset="0"/>
              </a:rPr>
              <a:t> rund EUR 11.700 zwischen dem </a:t>
            </a:r>
            <a:r>
              <a:rPr lang="de-DE" dirty="0">
                <a:solidFill>
                  <a:srgbClr val="191919"/>
                </a:solidFill>
                <a:latin typeface="Univers" panose="020B0503020202020204" pitchFamily="34" charset="0"/>
                <a:cs typeface="Arial" panose="020B0604020202020204" pitchFamily="34" charset="0"/>
              </a:rPr>
              <a:t>Einnahmen-Überschuss</a:t>
            </a:r>
            <a:r>
              <a:rPr lang="de-DE" i="0" dirty="0">
                <a:solidFill>
                  <a:srgbClr val="191919"/>
                </a:solidFill>
                <a:latin typeface="Univers" panose="020B0503020202020204" pitchFamily="34" charset="0"/>
                <a:ea typeface="Calibri" panose="020F0502020204030204" pitchFamily="34" charset="0"/>
                <a:cs typeface="Arial" panose="020B0604020202020204" pitchFamily="34" charset="0"/>
              </a:rPr>
              <a:t> von rund EUR </a:t>
            </a:r>
            <a:r>
              <a:rPr lang="de-DE" dirty="0">
                <a:solidFill>
                  <a:srgbClr val="191919"/>
                </a:solidFill>
                <a:latin typeface="Univers" panose="020B0503020202020204" pitchFamily="34" charset="0"/>
                <a:cs typeface="Arial" panose="020B0604020202020204" pitchFamily="34" charset="0"/>
              </a:rPr>
              <a:t>241</a:t>
            </a:r>
            <a:r>
              <a:rPr lang="de-DE" i="0" dirty="0">
                <a:solidFill>
                  <a:srgbClr val="191919"/>
                </a:solidFill>
                <a:latin typeface="Univers" panose="020B0503020202020204" pitchFamily="34" charset="0"/>
                <a:ea typeface="Calibri" panose="020F0502020204030204" pitchFamily="34" charset="0"/>
                <a:cs typeface="Arial" panose="020B0604020202020204" pitchFamily="34" charset="0"/>
              </a:rPr>
              <a:t>.400 und dem Vermögens-Zuwachs von rund EUR 229.700 ergibt sich durch Durchläufer-Effekte (=Ausgaben-Überschuss in den Durchläufern vom Beitragskonto, vom Betriebskonto und in der Handkassa; </a:t>
            </a:r>
            <a:r>
              <a:rPr lang="de-AT" dirty="0">
                <a:latin typeface="Arial" panose="020B0604020202020204" pitchFamily="34" charset="0"/>
                <a:cs typeface="Arial" panose="020B0604020202020204" pitchFamily="34" charset="0"/>
              </a:rPr>
              <a:t>Einnahmen-Überschuss in den Durchläufern vom Seminarkonto und Spargirokonto).</a:t>
            </a:r>
          </a:p>
          <a:p>
            <a:pPr defTabSz="914117">
              <a:defRPr/>
            </a:pPr>
            <a:endParaRPr lang="de-AT" dirty="0">
              <a:latin typeface="Arial" panose="020B0604020202020204" pitchFamily="34" charset="0"/>
              <a:cs typeface="Arial" panose="020B0604020202020204" pitchFamily="34" charset="0"/>
            </a:endParaRPr>
          </a:p>
          <a:p>
            <a:pPr defTabSz="914117">
              <a:defRPr/>
            </a:pPr>
            <a:r>
              <a:rPr lang="de-DE" dirty="0">
                <a:latin typeface="Arial" panose="020B0604020202020204" pitchFamily="34" charset="0"/>
                <a:cs typeface="Arial" panose="020B0604020202020204" pitchFamily="34" charset="0"/>
              </a:rPr>
              <a:t>Durchläufer Beitragskonto:	rund EUR - 49.457,93</a:t>
            </a:r>
          </a:p>
          <a:p>
            <a:pPr defTabSz="914117">
              <a:defRPr/>
            </a:pPr>
            <a:r>
              <a:rPr lang="de-AT" dirty="0">
                <a:latin typeface="Arial" panose="020B0604020202020204" pitchFamily="34" charset="0"/>
                <a:cs typeface="Arial" panose="020B0604020202020204" pitchFamily="34" charset="0"/>
              </a:rPr>
              <a:t>Durchläufer Betriebskonto:	rund EUR -   1.394,73</a:t>
            </a:r>
          </a:p>
          <a:p>
            <a:pPr defTabSz="914117">
              <a:defRPr/>
            </a:pPr>
            <a:r>
              <a:rPr lang="de-DE" dirty="0">
                <a:latin typeface="Arial" panose="020B0604020202020204" pitchFamily="34" charset="0"/>
                <a:cs typeface="Arial" panose="020B0604020202020204" pitchFamily="34" charset="0"/>
              </a:rPr>
              <a:t>Durchläufer Handkassa:	rund EUR -      148,52</a:t>
            </a:r>
          </a:p>
          <a:p>
            <a:pPr defTabSz="914117">
              <a:defRPr/>
            </a:pPr>
            <a:r>
              <a:rPr lang="de-AT" dirty="0">
                <a:solidFill>
                  <a:srgbClr val="191919"/>
                </a:solidFill>
                <a:latin typeface="Arial" panose="020B0604020202020204" pitchFamily="34" charset="0"/>
                <a:ea typeface="Calibri" panose="020F0502020204030204" pitchFamily="34" charset="0"/>
                <a:cs typeface="Arial" panose="020B0604020202020204" pitchFamily="34" charset="0"/>
              </a:rPr>
              <a:t>Durchläufer Seminarkonto:	rund EUR    33.441,72</a:t>
            </a:r>
          </a:p>
          <a:p>
            <a:pPr defTabSz="914117">
              <a:defRPr/>
            </a:pPr>
            <a:r>
              <a:rPr lang="de-AT" dirty="0">
                <a:solidFill>
                  <a:srgbClr val="191919"/>
                </a:solidFill>
                <a:latin typeface="Arial" panose="020B0604020202020204" pitchFamily="34" charset="0"/>
                <a:ea typeface="Calibri" panose="020F0502020204030204" pitchFamily="34" charset="0"/>
                <a:cs typeface="Arial" panose="020B0604020202020204" pitchFamily="34" charset="0"/>
              </a:rPr>
              <a:t>Durchläufer Spargirokonto:	</a:t>
            </a:r>
            <a:r>
              <a:rPr lang="de-AT" u="sng" dirty="0">
                <a:solidFill>
                  <a:srgbClr val="191919"/>
                </a:solidFill>
                <a:latin typeface="Arial" panose="020B0604020202020204" pitchFamily="34" charset="0"/>
                <a:ea typeface="Calibri" panose="020F0502020204030204" pitchFamily="34" charset="0"/>
                <a:cs typeface="Arial" panose="020B0604020202020204" pitchFamily="34" charset="0"/>
              </a:rPr>
              <a:t>rund EUR      5.876,41</a:t>
            </a:r>
          </a:p>
          <a:p>
            <a:pPr defTabSz="914117">
              <a:defRPr/>
            </a:pPr>
            <a:r>
              <a:rPr lang="de-AT" dirty="0">
                <a:solidFill>
                  <a:srgbClr val="191919"/>
                </a:solidFill>
                <a:latin typeface="Univers" panose="020B0503020202020204" pitchFamily="34" charset="0"/>
                <a:ea typeface="Calibri" panose="020F0502020204030204" pitchFamily="34" charset="0"/>
                <a:cs typeface="Arial" panose="020B0604020202020204" pitchFamily="34" charset="0"/>
              </a:rPr>
              <a:t>Durchläufer Effekte gesamt:	</a:t>
            </a:r>
            <a:r>
              <a:rPr lang="de-AT" u="dbl" baseline="0" dirty="0">
                <a:solidFill>
                  <a:srgbClr val="191919"/>
                </a:solidFill>
                <a:latin typeface="Univers" panose="020B0503020202020204" pitchFamily="34" charset="0"/>
                <a:ea typeface="Calibri" panose="020F0502020204030204" pitchFamily="34" charset="0"/>
                <a:cs typeface="Arial" panose="020B0604020202020204" pitchFamily="34" charset="0"/>
              </a:rPr>
              <a:t>rund EUR  - 11.683,05</a:t>
            </a:r>
          </a:p>
          <a:p>
            <a:pPr defTabSz="919977">
              <a:defRPr/>
            </a:pPr>
            <a:endParaRPr lang="de-AT" dirty="0">
              <a:latin typeface="Arial" panose="020B0604020202020204" pitchFamily="34" charset="0"/>
              <a:cs typeface="Arial" panose="020B0604020202020204" pitchFamily="34" charset="0"/>
            </a:endParaRPr>
          </a:p>
          <a:p>
            <a:pPr defTabSz="919977">
              <a:defRPr/>
            </a:pPr>
            <a:endParaRPr lang="de-AT"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50</a:t>
            </a:fld>
            <a:endParaRPr lang="de-AT"/>
          </a:p>
        </p:txBody>
      </p:sp>
    </p:spTree>
    <p:extLst>
      <p:ext uri="{BB962C8B-B14F-4D97-AF65-F5344CB8AC3E}">
        <p14:creationId xmlns:p14="http://schemas.microsoft.com/office/powerpoint/2010/main" val="26896786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Bef>
                <a:spcPts val="417"/>
              </a:spcBef>
              <a:spcAft>
                <a:spcPts val="0"/>
              </a:spcAft>
            </a:pPr>
            <a:r>
              <a:rPr lang="de-DE" b="1" dirty="0">
                <a:solidFill>
                  <a:schemeClr val="tx1"/>
                </a:solidFill>
                <a:latin typeface="Univers" panose="020B0503020202020204" pitchFamily="34" charset="0"/>
                <a:ea typeface="Calibri" panose="020F0502020204030204" pitchFamily="34" charset="0"/>
                <a:cs typeface="Arial" panose="020B0604020202020204" pitchFamily="34" charset="0"/>
              </a:rPr>
              <a:t>Vermögen der Versorgungseinrichtung Teil A zum </a:t>
            </a:r>
            <a:r>
              <a:rPr lang="de-DE" b="1" u="sng" dirty="0">
                <a:solidFill>
                  <a:schemeClr val="tx1"/>
                </a:solidFill>
                <a:latin typeface="Univers" panose="020B0503020202020204" pitchFamily="34" charset="0"/>
                <a:ea typeface="Calibri" panose="020F0502020204030204" pitchFamily="34" charset="0"/>
                <a:cs typeface="Arial" panose="020B0604020202020204" pitchFamily="34" charset="0"/>
              </a:rPr>
              <a:t>31.12.2025</a:t>
            </a:r>
            <a:r>
              <a:rPr lang="de-DE" b="1" dirty="0">
                <a:solidFill>
                  <a:schemeClr val="tx1"/>
                </a:solidFill>
                <a:latin typeface="Univers" panose="020B0503020202020204" pitchFamily="34" charset="0"/>
                <a:ea typeface="Calibri" panose="020F0502020204030204" pitchFamily="34" charset="0"/>
                <a:cs typeface="Arial" panose="020B0604020202020204" pitchFamily="34" charset="0"/>
              </a:rPr>
              <a:t>: </a:t>
            </a:r>
            <a:endParaRPr lang="de-AT" dirty="0">
              <a:solidFill>
                <a:schemeClr val="tx1"/>
              </a:solidFill>
              <a:uFillTx/>
              <a:latin typeface="Univers" panose="020B0503020202020204" pitchFamily="34" charset="0"/>
            </a:endParaRPr>
          </a:p>
          <a:p>
            <a:pPr>
              <a:spcBef>
                <a:spcPts val="417"/>
              </a:spcBef>
              <a:spcAft>
                <a:spcPts val="0"/>
              </a:spcAft>
            </a:pPr>
            <a:endParaRPr lang="de-DE" dirty="0">
              <a:solidFill>
                <a:schemeClr val="tx1"/>
              </a:solidFill>
              <a:latin typeface="Univers" panose="020B0503020202020204" pitchFamily="34" charset="0"/>
              <a:ea typeface="Calibri" panose="020F0502020204030204" pitchFamily="34" charset="0"/>
              <a:cs typeface="Arial" panose="020B0604020202020204" pitchFamily="34" charset="0"/>
            </a:endParaRPr>
          </a:p>
          <a:p>
            <a:pPr>
              <a:spcBef>
                <a:spcPts val="417"/>
              </a:spcBef>
              <a:spcAft>
                <a:spcPts val="0"/>
              </a:spcAft>
            </a:pPr>
            <a:r>
              <a:rPr lang="de-DE" dirty="0">
                <a:solidFill>
                  <a:schemeClr val="tx1"/>
                </a:solidFill>
                <a:latin typeface="Univers" panose="020B0503020202020204" pitchFamily="34" charset="0"/>
                <a:ea typeface="Calibri" panose="020F0502020204030204" pitchFamily="34" charset="0"/>
                <a:cs typeface="Arial" panose="020B0604020202020204" pitchFamily="34" charset="0"/>
              </a:rPr>
              <a:t>- </a:t>
            </a:r>
            <a:r>
              <a:rPr lang="de-AT" dirty="0">
                <a:latin typeface="Univers" panose="020B0503020202020204" pitchFamily="34" charset="0"/>
              </a:rPr>
              <a:t>39,09%</a:t>
            </a:r>
            <a:r>
              <a:rPr lang="de-AT" dirty="0">
                <a:solidFill>
                  <a:schemeClr val="tx1"/>
                </a:solidFill>
                <a:effectLst/>
                <a:latin typeface="Univers" panose="020B0503020202020204" pitchFamily="34" charset="0"/>
              </a:rPr>
              <a:t> </a:t>
            </a:r>
            <a:r>
              <a:rPr lang="de-DE" dirty="0">
                <a:solidFill>
                  <a:schemeClr val="tx1"/>
                </a:solidFill>
                <a:latin typeface="Univers" panose="020B0503020202020204" pitchFamily="34" charset="0"/>
                <a:ea typeface="Calibri" panose="020F0502020204030204" pitchFamily="34" charset="0"/>
                <a:cs typeface="Arial" panose="020B0604020202020204" pitchFamily="34" charset="0"/>
              </a:rPr>
              <a:t>in Fonds</a:t>
            </a:r>
            <a:endParaRPr lang="de-AT" dirty="0">
              <a:solidFill>
                <a:schemeClr val="tx1"/>
              </a:solidFill>
              <a:latin typeface="Univers" panose="020B0503020202020204" pitchFamily="34" charset="0"/>
            </a:endParaRPr>
          </a:p>
          <a:p>
            <a:pPr>
              <a:spcBef>
                <a:spcPts val="417"/>
              </a:spcBef>
              <a:spcAft>
                <a:spcPts val="0"/>
              </a:spcAft>
            </a:pPr>
            <a:r>
              <a:rPr lang="de-DE" dirty="0">
                <a:solidFill>
                  <a:schemeClr val="tx1"/>
                </a:solidFill>
                <a:latin typeface="Univers" panose="020B0503020202020204" pitchFamily="34" charset="0"/>
                <a:ea typeface="Calibri" panose="020F0502020204030204" pitchFamily="34" charset="0"/>
                <a:cs typeface="Arial" panose="020B0604020202020204" pitchFamily="34" charset="0"/>
              </a:rPr>
              <a:t>- 37,61% in Anleihen und Termineinlagen</a:t>
            </a:r>
          </a:p>
          <a:p>
            <a:pPr>
              <a:spcBef>
                <a:spcPts val="417"/>
              </a:spcBef>
              <a:spcAft>
                <a:spcPts val="0"/>
              </a:spcAft>
            </a:pPr>
            <a:r>
              <a:rPr lang="de-DE" dirty="0">
                <a:solidFill>
                  <a:schemeClr val="tx1"/>
                </a:solidFill>
                <a:latin typeface="Univers" panose="020B0503020202020204" pitchFamily="34" charset="0"/>
                <a:ea typeface="Calibri" panose="020F0502020204030204" pitchFamily="34" charset="0"/>
                <a:cs typeface="Arial" panose="020B0604020202020204" pitchFamily="34" charset="0"/>
              </a:rPr>
              <a:t>- 12,79% auf dem neuen Sparkonto bei der TISPA</a:t>
            </a:r>
            <a:endParaRPr lang="de-AT" dirty="0">
              <a:solidFill>
                <a:schemeClr val="tx1"/>
              </a:solidFill>
              <a:latin typeface="Univers" panose="020B0503020202020204" pitchFamily="34" charset="0"/>
            </a:endParaRPr>
          </a:p>
          <a:p>
            <a:pPr>
              <a:spcBef>
                <a:spcPts val="417"/>
              </a:spcBef>
              <a:spcAft>
                <a:spcPts val="0"/>
              </a:spcAft>
            </a:pPr>
            <a:r>
              <a:rPr lang="de-DE" dirty="0">
                <a:solidFill>
                  <a:schemeClr val="tx1"/>
                </a:solidFill>
                <a:latin typeface="Univers" panose="020B0503020202020204" pitchFamily="34" charset="0"/>
                <a:ea typeface="Calibri" panose="020F0502020204030204" pitchFamily="34" charset="0"/>
                <a:cs typeface="Arial" panose="020B0604020202020204" pitchFamily="34" charset="0"/>
              </a:rPr>
              <a:t>- 10,51% auf Girokonten bei der TISPA, BTV und </a:t>
            </a:r>
            <a:r>
              <a:rPr lang="de-DE" dirty="0" err="1">
                <a:solidFill>
                  <a:schemeClr val="tx1"/>
                </a:solidFill>
                <a:latin typeface="Univers" panose="020B0503020202020204" pitchFamily="34" charset="0"/>
                <a:ea typeface="Calibri" panose="020F0502020204030204" pitchFamily="34" charset="0"/>
                <a:cs typeface="Arial" panose="020B0604020202020204" pitchFamily="34" charset="0"/>
              </a:rPr>
              <a:t>Spängler</a:t>
            </a:r>
            <a:r>
              <a:rPr lang="de-DE" dirty="0">
                <a:solidFill>
                  <a:schemeClr val="tx1"/>
                </a:solidFill>
                <a:latin typeface="Univers" panose="020B0503020202020204" pitchFamily="34" charset="0"/>
                <a:ea typeface="Calibri" panose="020F0502020204030204" pitchFamily="34" charset="0"/>
                <a:cs typeface="Arial" panose="020B0604020202020204" pitchFamily="34" charset="0"/>
              </a:rPr>
              <a:t> Bank</a:t>
            </a:r>
            <a:endParaRPr lang="de-AT" dirty="0">
              <a:solidFill>
                <a:schemeClr val="tx1"/>
              </a:solidFill>
              <a:latin typeface="Univers" panose="020B0503020202020204" pitchFamily="34" charset="0"/>
            </a:endParaRPr>
          </a:p>
          <a:p>
            <a:pPr algn="just"/>
            <a:endParaRPr lang="de-DE" b="1" dirty="0">
              <a:solidFill>
                <a:schemeClr val="tx1"/>
              </a:solidFill>
              <a:latin typeface="Univers" panose="020B0503020202020204" pitchFamily="34" charset="0"/>
              <a:ea typeface="Calibri" panose="020F0502020204030204" pitchFamily="34" charset="0"/>
              <a:cs typeface="Arial" panose="020B0604020202020204" pitchFamily="34" charset="0"/>
            </a:endParaRPr>
          </a:p>
          <a:p>
            <a:r>
              <a:rPr lang="de-AT" b="1" dirty="0">
                <a:latin typeface="Univers" panose="020B0503020202020204" pitchFamily="34" charset="0"/>
              </a:rPr>
              <a:t>TIROLER SPARKASSE		31.12.2024	31.12.2025</a:t>
            </a:r>
            <a:endParaRPr lang="de-AT" dirty="0">
              <a:latin typeface="Univers" panose="020B0503020202020204" pitchFamily="34" charset="0"/>
            </a:endParaRPr>
          </a:p>
          <a:p>
            <a:r>
              <a:rPr lang="de-AT" dirty="0">
                <a:latin typeface="Univers" panose="020B0503020202020204" pitchFamily="34" charset="0"/>
              </a:rPr>
              <a:t>28VE: Girokonto		  2.938.428,93	  3.170.997,32</a:t>
            </a:r>
          </a:p>
          <a:p>
            <a:r>
              <a:rPr lang="de-AT" dirty="0">
                <a:latin typeface="Univers" panose="020B0503020202020204" pitchFamily="34" charset="0"/>
              </a:rPr>
              <a:t>28VE01: Sparkonto	  	         6.310,39	         7.768,69</a:t>
            </a:r>
          </a:p>
          <a:p>
            <a:r>
              <a:rPr lang="de-AT" dirty="0">
                <a:latin typeface="Univers" panose="020B0503020202020204" pitchFamily="34" charset="0"/>
              </a:rPr>
              <a:t>28VE011: Sparkonto neu		  4.125.888,01	  4.294.059,40</a:t>
            </a:r>
          </a:p>
          <a:p>
            <a:r>
              <a:rPr lang="de-AT" dirty="0">
                <a:latin typeface="Univers" panose="020B0503020202020204" pitchFamily="34" charset="0"/>
              </a:rPr>
              <a:t>28VE08: WP-Depot		  6.702.789,45	  6.775.139,57</a:t>
            </a:r>
          </a:p>
          <a:p>
            <a:r>
              <a:rPr lang="de-AT" dirty="0">
                <a:latin typeface="Univers" panose="020B0503020202020204" pitchFamily="34" charset="0"/>
              </a:rPr>
              <a:t>28VE0810: Termingeldkonto		  1.000.000,00	  1.000.000,00</a:t>
            </a:r>
          </a:p>
          <a:p>
            <a:r>
              <a:rPr lang="de-AT" dirty="0">
                <a:latin typeface="Univers" panose="020B0503020202020204" pitchFamily="34" charset="0"/>
              </a:rPr>
              <a:t>28VE0820: Termingeldkonto		</a:t>
            </a:r>
            <a:r>
              <a:rPr lang="de-AT" u="sng" dirty="0">
                <a:latin typeface="Univers" panose="020B0503020202020204" pitchFamily="34" charset="0"/>
              </a:rPr>
              <a:t>  1.000.000,00</a:t>
            </a:r>
            <a:r>
              <a:rPr lang="de-AT" dirty="0">
                <a:latin typeface="Univers" panose="020B0503020202020204" pitchFamily="34" charset="0"/>
              </a:rPr>
              <a:t>	</a:t>
            </a:r>
            <a:r>
              <a:rPr lang="de-AT" u="sng" dirty="0">
                <a:latin typeface="Univers" panose="020B0503020202020204" pitchFamily="34" charset="0"/>
              </a:rPr>
              <a:t>  2.570.902,74</a:t>
            </a:r>
          </a:p>
          <a:p>
            <a:r>
              <a:rPr lang="de-AT" b="0" dirty="0">
                <a:solidFill>
                  <a:schemeClr val="tx1"/>
                </a:solidFill>
                <a:latin typeface="Univers" panose="020B0503020202020204" pitchFamily="34" charset="0"/>
              </a:rPr>
              <a:t>			</a:t>
            </a:r>
            <a:r>
              <a:rPr lang="de-AT" u="dbl" dirty="0">
                <a:latin typeface="Univers" panose="020B0503020202020204" pitchFamily="34" charset="0"/>
              </a:rPr>
              <a:t>15.773.416,78</a:t>
            </a:r>
            <a:r>
              <a:rPr lang="de-AT" dirty="0">
                <a:latin typeface="Univers" panose="020B0503020202020204" pitchFamily="34" charset="0"/>
              </a:rPr>
              <a:t>	</a:t>
            </a:r>
            <a:r>
              <a:rPr lang="de-AT" u="dbl" dirty="0">
                <a:latin typeface="Univers" panose="020B0503020202020204" pitchFamily="34" charset="0"/>
              </a:rPr>
              <a:t>17.818.867,72</a:t>
            </a:r>
          </a:p>
          <a:p>
            <a:endParaRPr lang="de-AT" u="dbl" dirty="0">
              <a:latin typeface="Univers" panose="020B0503020202020204" pitchFamily="34" charset="0"/>
            </a:endParaRPr>
          </a:p>
          <a:p>
            <a:r>
              <a:rPr lang="de-AT" b="1" dirty="0">
                <a:latin typeface="Univers" panose="020B0503020202020204" pitchFamily="34" charset="0"/>
              </a:rPr>
              <a:t>BTV AG			31.12.2024	31.12.2025 </a:t>
            </a:r>
            <a:endParaRPr lang="de-AT" dirty="0">
              <a:latin typeface="Univers" panose="020B0503020202020204" pitchFamily="34" charset="0"/>
            </a:endParaRPr>
          </a:p>
          <a:p>
            <a:r>
              <a:rPr lang="de-AT" dirty="0">
                <a:latin typeface="Univers" panose="020B0503020202020204" pitchFamily="34" charset="0"/>
              </a:rPr>
              <a:t>28VE063: WP-Depot		  9.598.361,60	  9.950.153,00</a:t>
            </a:r>
          </a:p>
          <a:p>
            <a:r>
              <a:rPr lang="de-AT" dirty="0">
                <a:latin typeface="Univers" panose="020B0503020202020204" pitchFamily="34" charset="0"/>
              </a:rPr>
              <a:t>28VE0631: Verrechnungskonto	     152.205,23	     339.559,57</a:t>
            </a:r>
          </a:p>
          <a:p>
            <a:r>
              <a:rPr lang="de-AT" dirty="0">
                <a:latin typeface="Univers" panose="020B0503020202020204" pitchFamily="34" charset="0"/>
              </a:rPr>
              <a:t>28VE066: „VM Individuell 31“		</a:t>
            </a:r>
            <a:r>
              <a:rPr lang="de-AT" u="sng" dirty="0">
                <a:latin typeface="Univers" panose="020B0503020202020204" pitchFamily="34" charset="0"/>
              </a:rPr>
              <a:t>     546.450,55</a:t>
            </a:r>
            <a:r>
              <a:rPr lang="de-AT" dirty="0">
                <a:latin typeface="Univers" panose="020B0503020202020204" pitchFamily="34" charset="0"/>
              </a:rPr>
              <a:t>	</a:t>
            </a:r>
            <a:r>
              <a:rPr lang="de-AT" u="sng" dirty="0">
                <a:latin typeface="Univers" panose="020B0503020202020204" pitchFamily="34" charset="0"/>
              </a:rPr>
              <a:t>     578.866,45</a:t>
            </a:r>
          </a:p>
          <a:p>
            <a:r>
              <a:rPr lang="de-AT" dirty="0">
                <a:latin typeface="Univers" panose="020B0503020202020204" pitchFamily="34" charset="0"/>
              </a:rPr>
              <a:t>(BTV Vermögensveranlagung)</a:t>
            </a:r>
          </a:p>
          <a:p>
            <a:r>
              <a:rPr lang="de-AT" dirty="0">
                <a:latin typeface="Univers" panose="020B0503020202020204" pitchFamily="34" charset="0"/>
              </a:rPr>
              <a:t>			</a:t>
            </a:r>
            <a:r>
              <a:rPr lang="de-AT" u="dbl" dirty="0">
                <a:latin typeface="Univers" panose="020B0503020202020204" pitchFamily="34" charset="0"/>
              </a:rPr>
              <a:t>10.297.017,38</a:t>
            </a:r>
            <a:r>
              <a:rPr lang="de-AT" dirty="0">
                <a:latin typeface="Univers" panose="020B0503020202020204" pitchFamily="34" charset="0"/>
              </a:rPr>
              <a:t>	</a:t>
            </a:r>
            <a:r>
              <a:rPr lang="de-AT" u="dbl" dirty="0">
                <a:latin typeface="Univers" panose="020B0503020202020204" pitchFamily="34" charset="0"/>
              </a:rPr>
              <a:t>10.868.579,02</a:t>
            </a:r>
          </a:p>
          <a:p>
            <a:endParaRPr lang="de-AT" u="dbl" dirty="0">
              <a:latin typeface="Univers" panose="020B0503020202020204" pitchFamily="34" charset="0"/>
            </a:endParaRPr>
          </a:p>
          <a:p>
            <a:r>
              <a:rPr lang="de-AT" b="1" dirty="0">
                <a:latin typeface="Univers" panose="020B0503020202020204" pitchFamily="34" charset="0"/>
              </a:rPr>
              <a:t>SPÄNGLERBANK		31.12.2024	31.12.2025</a:t>
            </a:r>
            <a:endParaRPr lang="de-AT" dirty="0">
              <a:latin typeface="Univers" panose="020B0503020202020204" pitchFamily="34" charset="0"/>
            </a:endParaRPr>
          </a:p>
          <a:p>
            <a:r>
              <a:rPr lang="de-AT" dirty="0">
                <a:latin typeface="Univers" panose="020B0503020202020204" pitchFamily="34" charset="0"/>
              </a:rPr>
              <a:t>28VE07: WP-Depot		4.901.045,00	4.880.000,00</a:t>
            </a:r>
          </a:p>
          <a:p>
            <a:r>
              <a:rPr lang="de-AT" dirty="0">
                <a:latin typeface="Univers" panose="020B0503020202020204" pitchFamily="34" charset="0"/>
              </a:rPr>
              <a:t>(„RAK Anleihen (A)“,</a:t>
            </a:r>
          </a:p>
          <a:p>
            <a:r>
              <a:rPr lang="de-AT" dirty="0">
                <a:latin typeface="Univers" panose="020B0503020202020204" pitchFamily="34" charset="0"/>
              </a:rPr>
              <a:t>vormals „AVO 30“)</a:t>
            </a:r>
          </a:p>
          <a:p>
            <a:r>
              <a:rPr lang="de-AT" dirty="0">
                <a:latin typeface="Univers" panose="020B0503020202020204" pitchFamily="34" charset="0"/>
              </a:rPr>
              <a:t>28VE071: Verrechnungskonto		</a:t>
            </a:r>
            <a:r>
              <a:rPr lang="de-AT" u="sng" dirty="0">
                <a:latin typeface="Univers" panose="020B0503020202020204" pitchFamily="34" charset="0"/>
              </a:rPr>
              <a:t>     13.798,30</a:t>
            </a:r>
            <a:r>
              <a:rPr lang="de-AT" dirty="0">
                <a:latin typeface="Univers" panose="020B0503020202020204" pitchFamily="34" charset="0"/>
              </a:rPr>
              <a:t>	</a:t>
            </a:r>
            <a:r>
              <a:rPr lang="de-AT" u="sng" dirty="0">
                <a:latin typeface="Univers" panose="020B0503020202020204" pitchFamily="34" charset="0"/>
              </a:rPr>
              <a:t>     12.548,16</a:t>
            </a:r>
          </a:p>
          <a:p>
            <a:r>
              <a:rPr lang="de-AT" dirty="0">
                <a:latin typeface="Univers" panose="020B0503020202020204" pitchFamily="34" charset="0"/>
              </a:rPr>
              <a:t>			</a:t>
            </a:r>
            <a:r>
              <a:rPr lang="de-AT" u="dbl" dirty="0">
                <a:latin typeface="Univers" panose="020B0503020202020204" pitchFamily="34" charset="0"/>
              </a:rPr>
              <a:t>4.914.843,30</a:t>
            </a:r>
            <a:r>
              <a:rPr lang="de-AT" dirty="0">
                <a:latin typeface="Univers" panose="020B0503020202020204" pitchFamily="34" charset="0"/>
              </a:rPr>
              <a:t>	</a:t>
            </a:r>
            <a:r>
              <a:rPr lang="de-AT" u="dbl" dirty="0">
                <a:latin typeface="Univers" panose="020B0503020202020204" pitchFamily="34" charset="0"/>
              </a:rPr>
              <a:t>4.892.548,16</a:t>
            </a:r>
          </a:p>
          <a:p>
            <a:endParaRPr lang="de-AT" dirty="0">
              <a:latin typeface="Univers" panose="020B0503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51</a:t>
            </a:fld>
            <a:endParaRPr lang="de-AT"/>
          </a:p>
        </p:txBody>
      </p:sp>
    </p:spTree>
    <p:extLst>
      <p:ext uri="{BB962C8B-B14F-4D97-AF65-F5344CB8AC3E}">
        <p14:creationId xmlns:p14="http://schemas.microsoft.com/office/powerpoint/2010/main" val="7799032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4BE3A-F615-BB7B-28FD-7B4F1E64551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E288028-7249-F1CD-98CF-E78AF565983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37B57CE-ADC1-AC84-F3E0-203508B8B0F6}"/>
              </a:ext>
            </a:extLst>
          </p:cNvPr>
          <p:cNvSpPr>
            <a:spLocks noGrp="1"/>
          </p:cNvSpPr>
          <p:nvPr>
            <p:ph type="body" idx="1"/>
          </p:nvPr>
        </p:nvSpPr>
        <p:spPr/>
        <p:txBody>
          <a:bodyPr/>
          <a:lstStyle/>
          <a:p>
            <a:pPr>
              <a:spcBef>
                <a:spcPts val="417"/>
              </a:spcBef>
              <a:spcAft>
                <a:spcPts val="0"/>
              </a:spcAft>
            </a:pPr>
            <a:r>
              <a:rPr lang="de-DE" b="1" dirty="0">
                <a:solidFill>
                  <a:srgbClr val="191919"/>
                </a:solidFill>
                <a:latin typeface="Univers" panose="020B0503020202020204" pitchFamily="34" charset="0"/>
                <a:ea typeface="Calibri" panose="020F0502020204030204" pitchFamily="34" charset="0"/>
                <a:cs typeface="Arial" panose="020B0604020202020204" pitchFamily="34" charset="0"/>
              </a:rPr>
              <a:t>Vermögen der Versorgungseinrichtung Teil A zum 31.12.2025:</a:t>
            </a:r>
          </a:p>
          <a:p>
            <a:pPr>
              <a:spcBef>
                <a:spcPts val="417"/>
              </a:spcBef>
              <a:spcAft>
                <a:spcPts val="0"/>
              </a:spcAft>
            </a:pPr>
            <a:endParaRPr lang="de-DE" dirty="0">
              <a:solidFill>
                <a:srgbClr val="191919"/>
              </a:solidFill>
              <a:latin typeface="Univers" panose="020B0503020202020204" pitchFamily="34" charset="0"/>
              <a:ea typeface="Calibri" panose="020F0502020204030204" pitchFamily="34" charset="0"/>
              <a:cs typeface="Arial" panose="020B0604020202020204" pitchFamily="34" charset="0"/>
            </a:endParaRPr>
          </a:p>
          <a:p>
            <a:pPr>
              <a:spcBef>
                <a:spcPts val="417"/>
              </a:spcBef>
              <a:spcAft>
                <a:spcPts val="0"/>
              </a:spcAft>
            </a:pPr>
            <a:r>
              <a:rPr lang="de-DE" dirty="0">
                <a:solidFill>
                  <a:srgbClr val="191919"/>
                </a:solidFill>
                <a:latin typeface="Univers" panose="020B0503020202020204" pitchFamily="34" charset="0"/>
                <a:ea typeface="Calibri" panose="020F0502020204030204" pitchFamily="34" charset="0"/>
                <a:cs typeface="Arial" panose="020B0604020202020204" pitchFamily="34" charset="0"/>
              </a:rPr>
              <a:t>- 39,09% in Fonds</a:t>
            </a:r>
          </a:p>
          <a:p>
            <a:pPr>
              <a:spcBef>
                <a:spcPts val="417"/>
              </a:spcBef>
              <a:spcAft>
                <a:spcPts val="0"/>
              </a:spcAft>
            </a:pPr>
            <a:r>
              <a:rPr lang="de-DE" dirty="0">
                <a:solidFill>
                  <a:srgbClr val="191919"/>
                </a:solidFill>
                <a:latin typeface="Univers" panose="020B0503020202020204" pitchFamily="34" charset="0"/>
                <a:ea typeface="Calibri" panose="020F0502020204030204" pitchFamily="34" charset="0"/>
                <a:cs typeface="Arial" panose="020B0604020202020204" pitchFamily="34" charset="0"/>
              </a:rPr>
              <a:t>- 37,61% in Anleihen und Termineinlagen</a:t>
            </a:r>
          </a:p>
          <a:p>
            <a:pPr>
              <a:spcBef>
                <a:spcPts val="417"/>
              </a:spcBef>
              <a:spcAft>
                <a:spcPts val="0"/>
              </a:spcAft>
            </a:pPr>
            <a:r>
              <a:rPr lang="de-DE" dirty="0">
                <a:solidFill>
                  <a:srgbClr val="191919"/>
                </a:solidFill>
                <a:latin typeface="Univers" panose="020B0503020202020204" pitchFamily="34" charset="0"/>
                <a:ea typeface="Calibri" panose="020F0502020204030204" pitchFamily="34" charset="0"/>
                <a:cs typeface="Arial" panose="020B0604020202020204" pitchFamily="34" charset="0"/>
              </a:rPr>
              <a:t>- 12,79% auf dem neuen Sparkonto bei der TISPA</a:t>
            </a:r>
          </a:p>
          <a:p>
            <a:pPr>
              <a:spcBef>
                <a:spcPts val="417"/>
              </a:spcBef>
              <a:spcAft>
                <a:spcPts val="0"/>
              </a:spcAft>
            </a:pPr>
            <a:r>
              <a:rPr lang="de-DE" dirty="0">
                <a:solidFill>
                  <a:srgbClr val="191919"/>
                </a:solidFill>
                <a:latin typeface="Univers" panose="020B0503020202020204" pitchFamily="34" charset="0"/>
                <a:ea typeface="Calibri" panose="020F0502020204030204" pitchFamily="34" charset="0"/>
                <a:cs typeface="Arial" panose="020B0604020202020204" pitchFamily="34" charset="0"/>
              </a:rPr>
              <a:t>- 10,51% auf Girokonten bei der TISPA, BTV und </a:t>
            </a:r>
            <a:r>
              <a:rPr lang="de-DE" dirty="0" err="1">
                <a:solidFill>
                  <a:srgbClr val="191919"/>
                </a:solidFill>
                <a:latin typeface="Univers" panose="020B0503020202020204" pitchFamily="34" charset="0"/>
                <a:ea typeface="Calibri" panose="020F0502020204030204" pitchFamily="34" charset="0"/>
                <a:cs typeface="Arial" panose="020B0604020202020204" pitchFamily="34" charset="0"/>
              </a:rPr>
              <a:t>Spängler</a:t>
            </a:r>
            <a:r>
              <a:rPr lang="de-DE" dirty="0">
                <a:solidFill>
                  <a:srgbClr val="191919"/>
                </a:solidFill>
                <a:latin typeface="Univers" panose="020B0503020202020204" pitchFamily="34" charset="0"/>
                <a:ea typeface="Calibri" panose="020F0502020204030204" pitchFamily="34" charset="0"/>
                <a:cs typeface="Arial" panose="020B0604020202020204" pitchFamily="34" charset="0"/>
              </a:rPr>
              <a:t> Bank</a:t>
            </a:r>
          </a:p>
          <a:p>
            <a:pPr>
              <a:spcBef>
                <a:spcPts val="417"/>
              </a:spcBef>
              <a:spcAft>
                <a:spcPts val="0"/>
              </a:spcAft>
            </a:pPr>
            <a:endParaRPr lang="de-DE" dirty="0">
              <a:solidFill>
                <a:srgbClr val="191919"/>
              </a:solidFill>
              <a:latin typeface="Univers" panose="020B0503020202020204" pitchFamily="34" charset="0"/>
              <a:ea typeface="Calibri" panose="020F0502020204030204" pitchFamily="34" charset="0"/>
              <a:cs typeface="Arial" panose="020B0604020202020204" pitchFamily="34" charset="0"/>
            </a:endParaRPr>
          </a:p>
        </p:txBody>
      </p:sp>
      <p:sp>
        <p:nvSpPr>
          <p:cNvPr id="4" name="Foliennummernplatzhalter 3">
            <a:extLst>
              <a:ext uri="{FF2B5EF4-FFF2-40B4-BE49-F238E27FC236}">
                <a16:creationId xmlns:a16="http://schemas.microsoft.com/office/drawing/2014/main" id="{A9B1323A-6031-FAFE-6BA3-51AA49F10B49}"/>
              </a:ext>
            </a:extLst>
          </p:cNvPr>
          <p:cNvSpPr>
            <a:spLocks noGrp="1"/>
          </p:cNvSpPr>
          <p:nvPr>
            <p:ph type="sldNum" sz="quarter" idx="5"/>
          </p:nvPr>
        </p:nvSpPr>
        <p:spPr/>
        <p:txBody>
          <a:bodyPr/>
          <a:lstStyle/>
          <a:p>
            <a:pPr>
              <a:defRPr/>
            </a:pPr>
            <a:fld id="{739CD4AA-53F6-4A62-9228-B8CE3780264B}" type="slidenum">
              <a:rPr lang="de-AT" smtClean="0"/>
              <a:pPr>
                <a:defRPr/>
              </a:pPr>
              <a:t>52</a:t>
            </a:fld>
            <a:endParaRPr lang="de-AT"/>
          </a:p>
        </p:txBody>
      </p:sp>
    </p:spTree>
    <p:extLst>
      <p:ext uri="{BB962C8B-B14F-4D97-AF65-F5344CB8AC3E}">
        <p14:creationId xmlns:p14="http://schemas.microsoft.com/office/powerpoint/2010/main" val="13182576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Bef>
                <a:spcPts val="417"/>
              </a:spcBef>
              <a:spcAft>
                <a:spcPts val="0"/>
              </a:spcAft>
            </a:pPr>
            <a:r>
              <a:rPr lang="de-DE" b="1" dirty="0">
                <a:solidFill>
                  <a:srgbClr val="191919"/>
                </a:solidFill>
                <a:latin typeface="Univers" panose="020B0503020202020204" pitchFamily="34" charset="0"/>
                <a:cs typeface="Arial" panose="020B0604020202020204" pitchFamily="34" charset="0"/>
              </a:rPr>
              <a:t>Vermögen der Versorgungseinrichtung Teil A zum 31.12.2025:</a:t>
            </a:r>
          </a:p>
          <a:p>
            <a:pPr>
              <a:spcBef>
                <a:spcPts val="417"/>
              </a:spcBef>
              <a:spcAft>
                <a:spcPts val="0"/>
              </a:spcAft>
            </a:pPr>
            <a:endParaRPr lang="de-DE" dirty="0">
              <a:solidFill>
                <a:srgbClr val="191919"/>
              </a:solidFill>
              <a:latin typeface="Univers" panose="020B0503020202020204" pitchFamily="34" charset="0"/>
              <a:cs typeface="Arial" panose="020B0604020202020204" pitchFamily="34" charset="0"/>
            </a:endParaRPr>
          </a:p>
          <a:p>
            <a:pPr>
              <a:spcBef>
                <a:spcPts val="417"/>
              </a:spcBef>
              <a:spcAft>
                <a:spcPts val="0"/>
              </a:spcAft>
            </a:pPr>
            <a:r>
              <a:rPr lang="de-DE" dirty="0">
                <a:solidFill>
                  <a:srgbClr val="191919"/>
                </a:solidFill>
                <a:latin typeface="Univers" panose="020B0503020202020204" pitchFamily="34" charset="0"/>
                <a:cs typeface="Arial" panose="020B0604020202020204" pitchFamily="34" charset="0"/>
              </a:rPr>
              <a:t>- 39,09% in Fonds</a:t>
            </a:r>
          </a:p>
          <a:p>
            <a:pPr>
              <a:spcBef>
                <a:spcPts val="417"/>
              </a:spcBef>
              <a:spcAft>
                <a:spcPts val="0"/>
              </a:spcAft>
            </a:pPr>
            <a:r>
              <a:rPr lang="de-DE" dirty="0">
                <a:solidFill>
                  <a:srgbClr val="191919"/>
                </a:solidFill>
                <a:latin typeface="Univers" panose="020B0503020202020204" pitchFamily="34" charset="0"/>
                <a:cs typeface="Arial" panose="020B0604020202020204" pitchFamily="34" charset="0"/>
              </a:rPr>
              <a:t>- 37,61% in Anleihen und Termineinlagen</a:t>
            </a:r>
          </a:p>
          <a:p>
            <a:pPr>
              <a:spcBef>
                <a:spcPts val="417"/>
              </a:spcBef>
              <a:spcAft>
                <a:spcPts val="0"/>
              </a:spcAft>
            </a:pPr>
            <a:r>
              <a:rPr lang="de-DE" dirty="0">
                <a:solidFill>
                  <a:srgbClr val="191919"/>
                </a:solidFill>
                <a:latin typeface="Univers" panose="020B0503020202020204" pitchFamily="34" charset="0"/>
                <a:cs typeface="Arial" panose="020B0604020202020204" pitchFamily="34" charset="0"/>
              </a:rPr>
              <a:t>- 12,79% auf dem neuen Sparkonto bei der TISPA</a:t>
            </a:r>
          </a:p>
          <a:p>
            <a:pPr>
              <a:spcBef>
                <a:spcPts val="417"/>
              </a:spcBef>
              <a:spcAft>
                <a:spcPts val="0"/>
              </a:spcAft>
            </a:pPr>
            <a:r>
              <a:rPr lang="de-DE" dirty="0">
                <a:solidFill>
                  <a:srgbClr val="191919"/>
                </a:solidFill>
                <a:latin typeface="Univers" panose="020B0503020202020204" pitchFamily="34" charset="0"/>
                <a:cs typeface="Arial" panose="020B0604020202020204" pitchFamily="34" charset="0"/>
              </a:rPr>
              <a:t>- 10,51% auf Girokonten bei der TISPA, BTV und </a:t>
            </a:r>
            <a:r>
              <a:rPr lang="de-DE" dirty="0" err="1">
                <a:solidFill>
                  <a:srgbClr val="191919"/>
                </a:solidFill>
                <a:latin typeface="Univers" panose="020B0503020202020204" pitchFamily="34" charset="0"/>
                <a:cs typeface="Arial" panose="020B0604020202020204" pitchFamily="34" charset="0"/>
              </a:rPr>
              <a:t>Spängler</a:t>
            </a:r>
            <a:r>
              <a:rPr lang="de-DE" dirty="0">
                <a:solidFill>
                  <a:srgbClr val="191919"/>
                </a:solidFill>
                <a:latin typeface="Univers" panose="020B0503020202020204" pitchFamily="34" charset="0"/>
                <a:cs typeface="Arial" panose="020B0604020202020204" pitchFamily="34" charset="0"/>
              </a:rPr>
              <a:t> Bank</a:t>
            </a:r>
          </a:p>
          <a:p>
            <a:pPr>
              <a:spcBef>
                <a:spcPts val="417"/>
              </a:spcBef>
              <a:spcAft>
                <a:spcPts val="0"/>
              </a:spcAft>
            </a:pPr>
            <a:endParaRPr lang="de-DE" dirty="0">
              <a:solidFill>
                <a:srgbClr val="191919"/>
              </a:solidFill>
              <a:latin typeface="Univers" panose="020B050302020202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53</a:t>
            </a:fld>
            <a:endParaRPr lang="de-AT"/>
          </a:p>
        </p:txBody>
      </p:sp>
    </p:spTree>
    <p:extLst>
      <p:ext uri="{BB962C8B-B14F-4D97-AF65-F5344CB8AC3E}">
        <p14:creationId xmlns:p14="http://schemas.microsoft.com/office/powerpoint/2010/main" val="10271285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r>
              <a:rPr lang="de-DE" dirty="0">
                <a:latin typeface="Univers" panose="020B0503020202020204" pitchFamily="34" charset="0"/>
                <a:ea typeface="Calibri" panose="020F0502020204030204" pitchFamily="34" charset="0"/>
                <a:cs typeface="Arial" panose="020B0604020202020204" pitchFamily="34" charset="0"/>
              </a:rPr>
              <a:t>Im Jahr 2025 hatte der Unterstützungsfonds Eingänge durch Geldbußen in Höhe von EUR </a:t>
            </a:r>
            <a:r>
              <a:rPr lang="de-AT" dirty="0">
                <a:latin typeface="Univers" panose="020B0503020202020204" pitchFamily="34" charset="0"/>
              </a:rPr>
              <a:t>1.000,00</a:t>
            </a:r>
            <a:r>
              <a:rPr lang="de-DE" dirty="0">
                <a:latin typeface="Univers" panose="020B0503020202020204" pitchFamily="34" charset="0"/>
                <a:ea typeface="Calibri" panose="020F0502020204030204" pitchFamily="34" charset="0"/>
                <a:cs typeface="Arial" panose="020B0604020202020204" pitchFamily="34" charset="0"/>
              </a:rPr>
              <a:t>.</a:t>
            </a:r>
          </a:p>
          <a:p>
            <a:pPr defTabSz="919977">
              <a:defRPr/>
            </a:pPr>
            <a:endParaRPr lang="de-DE" dirty="0">
              <a:latin typeface="Univers" panose="020B0503020202020204" pitchFamily="34" charset="0"/>
              <a:ea typeface="Calibri" panose="020F0502020204030204" pitchFamily="34" charset="0"/>
              <a:cs typeface="Arial" panose="020B0604020202020204" pitchFamily="34" charset="0"/>
            </a:endParaRPr>
          </a:p>
          <a:p>
            <a:r>
              <a:rPr lang="de-DE" dirty="0">
                <a:latin typeface="Univers" panose="020B0503020202020204" pitchFamily="34" charset="0"/>
                <a:ea typeface="Calibri" panose="020F0502020204030204" pitchFamily="34" charset="0"/>
                <a:cs typeface="Arial" panose="020B0604020202020204" pitchFamily="34" charset="0"/>
              </a:rPr>
              <a:t>An Unterstützungsleistungen konnte in Summe rund EUR </a:t>
            </a:r>
            <a:r>
              <a:rPr lang="de-AT" dirty="0"/>
              <a:t>9.000,-</a:t>
            </a:r>
            <a:r>
              <a:rPr lang="de-DE" dirty="0">
                <a:latin typeface="Univers" panose="020B0503020202020204" pitchFamily="34" charset="0"/>
                <a:ea typeface="Calibri" panose="020F0502020204030204" pitchFamily="34" charset="0"/>
                <a:cs typeface="Arial" panose="020B0604020202020204" pitchFamily="34" charset="0"/>
              </a:rPr>
              <a:t> an zwei Kolleginnen nach der Geburt ihrer Kinder ausbezahlt werden.</a:t>
            </a:r>
          </a:p>
          <a:p>
            <a:pPr defTabSz="919977">
              <a:defRPr/>
            </a:pPr>
            <a:endParaRPr lang="de-AT" dirty="0">
              <a:latin typeface="Univers" panose="020B0503020202020204" pitchFamily="34" charset="0"/>
              <a:ea typeface="Calibri" panose="020F0502020204030204" pitchFamily="34" charset="0"/>
              <a:cs typeface="Arial" panose="020B0604020202020204" pitchFamily="34" charset="0"/>
            </a:endParaRPr>
          </a:p>
          <a:p>
            <a:r>
              <a:rPr lang="de-DE" dirty="0">
                <a:latin typeface="Univers" panose="020B0503020202020204" pitchFamily="34" charset="0"/>
                <a:ea typeface="Calibri" panose="020F0502020204030204" pitchFamily="34" charset="0"/>
                <a:cs typeface="Arial" panose="020B0604020202020204" pitchFamily="34" charset="0"/>
              </a:rPr>
              <a:t>Girokonto Tiroler Sparkasse:</a:t>
            </a:r>
          </a:p>
          <a:p>
            <a:r>
              <a:rPr lang="de-DE" dirty="0">
                <a:latin typeface="Univers" panose="020B0503020202020204" pitchFamily="34" charset="0"/>
                <a:ea typeface="Calibri" panose="020F0502020204030204" pitchFamily="34" charset="0"/>
                <a:cs typeface="Arial" panose="020B0604020202020204" pitchFamily="34" charset="0"/>
              </a:rPr>
              <a:t>Guthaben zum 31.12.2025: EUR </a:t>
            </a:r>
            <a:r>
              <a:rPr lang="de-AT" dirty="0">
                <a:latin typeface="Univers" panose="020B0503020202020204" pitchFamily="34" charset="0"/>
              </a:rPr>
              <a:t>123,13</a:t>
            </a:r>
            <a:endParaRPr lang="de-DE" dirty="0">
              <a:latin typeface="Univers" panose="020B0503020202020204" pitchFamily="34" charset="0"/>
              <a:ea typeface="Calibri" panose="020F0502020204030204" pitchFamily="34" charset="0"/>
              <a:cs typeface="Arial" panose="020B0604020202020204" pitchFamily="34" charset="0"/>
            </a:endParaRPr>
          </a:p>
          <a:p>
            <a:r>
              <a:rPr lang="de-DE" dirty="0">
                <a:latin typeface="Univers" panose="020B0503020202020204" pitchFamily="34" charset="0"/>
                <a:ea typeface="Calibri" panose="020F0502020204030204" pitchFamily="34" charset="0"/>
                <a:cs typeface="Arial" panose="020B0604020202020204" pitchFamily="34" charset="0"/>
              </a:rPr>
              <a:t>Verzinsung: 01.01.2025 – 31.12.2025: 0,50% p.a.</a:t>
            </a:r>
          </a:p>
          <a:p>
            <a:r>
              <a:rPr lang="de-DE" dirty="0">
                <a:latin typeface="Univers" panose="020B0503020202020204" pitchFamily="34" charset="0"/>
                <a:ea typeface="Calibri" panose="020F0502020204030204" pitchFamily="34" charset="0"/>
                <a:cs typeface="Arial" panose="020B0604020202020204" pitchFamily="34" charset="0"/>
              </a:rPr>
              <a:t>-------------------------------------------------------------------------------------------</a:t>
            </a:r>
            <a:endParaRPr lang="de-AT" dirty="0">
              <a:latin typeface="Univers" panose="020B0503020202020204" pitchFamily="34" charset="0"/>
              <a:ea typeface="Calibri" panose="020F0502020204030204" pitchFamily="34" charset="0"/>
              <a:cs typeface="Arial" panose="020B0604020202020204" pitchFamily="34" charset="0"/>
            </a:endParaRPr>
          </a:p>
          <a:p>
            <a:pPr defTabSz="919977">
              <a:defRPr/>
            </a:pPr>
            <a:r>
              <a:rPr lang="de-AT" dirty="0">
                <a:latin typeface="Univers" panose="020B0503020202020204" pitchFamily="34" charset="0"/>
                <a:ea typeface="Calibri" panose="020F0502020204030204" pitchFamily="34" charset="0"/>
                <a:cs typeface="Arial" panose="020B0604020202020204" pitchFamily="34" charset="0"/>
              </a:rPr>
              <a:t>Spargirokonto Tiroler Sparkasse:</a:t>
            </a:r>
          </a:p>
          <a:p>
            <a:pPr defTabSz="919977">
              <a:defRPr/>
            </a:pPr>
            <a:r>
              <a:rPr lang="de-AT" dirty="0">
                <a:latin typeface="Univers" panose="020B0503020202020204" pitchFamily="34" charset="0"/>
                <a:ea typeface="Calibri" panose="020F0502020204030204" pitchFamily="34" charset="0"/>
                <a:cs typeface="Arial" panose="020B0604020202020204" pitchFamily="34" charset="0"/>
              </a:rPr>
              <a:t>Guthaben zum 31.12.2025: EUR </a:t>
            </a:r>
            <a:r>
              <a:rPr lang="de-AT" dirty="0">
                <a:latin typeface="Univers" panose="020B0503020202020204" pitchFamily="34" charset="0"/>
              </a:rPr>
              <a:t>268.121,66</a:t>
            </a:r>
          </a:p>
          <a:p>
            <a:r>
              <a:rPr lang="de-AT" dirty="0">
                <a:latin typeface="Univers" panose="020B0503020202020204" pitchFamily="34" charset="0"/>
              </a:rPr>
              <a:t>Verzinsung:	02.02.2024 </a:t>
            </a:r>
            <a:r>
              <a:rPr lang="de-DE" dirty="0">
                <a:latin typeface="Univers" panose="020B0503020202020204" pitchFamily="34" charset="0"/>
                <a:ea typeface="Calibri" panose="020F0502020204030204" pitchFamily="34" charset="0"/>
                <a:cs typeface="Arial" panose="020B0604020202020204" pitchFamily="34" charset="0"/>
              </a:rPr>
              <a:t>–</a:t>
            </a:r>
            <a:r>
              <a:rPr lang="de-AT" dirty="0">
                <a:latin typeface="Univers" panose="020B0503020202020204" pitchFamily="34" charset="0"/>
              </a:rPr>
              <a:t> 13.07.2024: 3,000% p.a.</a:t>
            </a:r>
          </a:p>
          <a:p>
            <a:r>
              <a:rPr lang="de-AT" dirty="0">
                <a:latin typeface="Univers" panose="020B0503020202020204" pitchFamily="34" charset="0"/>
              </a:rPr>
              <a:t>                	14.07.2024 </a:t>
            </a:r>
            <a:r>
              <a:rPr lang="de-DE" dirty="0">
                <a:latin typeface="Univers" panose="020B0503020202020204" pitchFamily="34" charset="0"/>
                <a:ea typeface="Calibri" panose="020F0502020204030204" pitchFamily="34" charset="0"/>
                <a:cs typeface="Arial" panose="020B0604020202020204" pitchFamily="34" charset="0"/>
              </a:rPr>
              <a:t>–</a:t>
            </a:r>
            <a:r>
              <a:rPr lang="de-AT" dirty="0">
                <a:latin typeface="Univers" panose="020B0503020202020204" pitchFamily="34" charset="0"/>
              </a:rPr>
              <a:t> 13.10.2024: 2,875% p.a.</a:t>
            </a:r>
          </a:p>
          <a:p>
            <a:r>
              <a:rPr lang="de-AT" dirty="0">
                <a:latin typeface="Univers" panose="020B0503020202020204" pitchFamily="34" charset="0"/>
              </a:rPr>
              <a:t>                	14.10.2024 </a:t>
            </a:r>
            <a:r>
              <a:rPr lang="de-DE" dirty="0">
                <a:latin typeface="Univers" panose="020B0503020202020204" pitchFamily="34" charset="0"/>
                <a:ea typeface="Calibri" panose="020F0502020204030204" pitchFamily="34" charset="0"/>
                <a:cs typeface="Arial" panose="020B0604020202020204" pitchFamily="34" charset="0"/>
              </a:rPr>
              <a:t>–</a:t>
            </a:r>
            <a:r>
              <a:rPr lang="de-AT" dirty="0">
                <a:latin typeface="Univers" panose="020B0503020202020204" pitchFamily="34" charset="0"/>
              </a:rPr>
              <a:t> 31.12.2024: 2,500% p.a.</a:t>
            </a:r>
          </a:p>
          <a:p>
            <a:r>
              <a:rPr lang="de-AT" dirty="0">
                <a:latin typeface="Univers" panose="020B0503020202020204" pitchFamily="34" charset="0"/>
              </a:rPr>
              <a:t>	01.01.2025 – 14.01.2025: 2,500% p.a.</a:t>
            </a:r>
          </a:p>
          <a:p>
            <a:r>
              <a:rPr lang="de-AT" dirty="0">
                <a:latin typeface="Univers" panose="020B0503020202020204" pitchFamily="34" charset="0"/>
              </a:rPr>
              <a:t>	14.01.2025 – 14.04.2025: 1,625% p.a.</a:t>
            </a:r>
          </a:p>
          <a:p>
            <a:r>
              <a:rPr lang="de-AT" dirty="0">
                <a:latin typeface="Univers" panose="020B0503020202020204" pitchFamily="34" charset="0"/>
              </a:rPr>
              <a:t>	14.04.2025 – 31.12.2025: 1,125% p.a.</a:t>
            </a:r>
          </a:p>
          <a:p>
            <a:pPr defTabSz="919977">
              <a:defRPr/>
            </a:pPr>
            <a:r>
              <a:rPr lang="de-AT" dirty="0">
                <a:latin typeface="Univers" panose="020B0503020202020204" pitchFamily="34" charset="0"/>
                <a:ea typeface="Calibri" panose="020F0502020204030204" pitchFamily="34" charset="0"/>
                <a:cs typeface="Arial" panose="020B0604020202020204" pitchFamily="34" charset="0"/>
              </a:rPr>
              <a:t>-------------------------------------------------------------------------------------------</a:t>
            </a:r>
          </a:p>
          <a:p>
            <a:pPr defTabSz="919977">
              <a:defRPr/>
            </a:pPr>
            <a:r>
              <a:rPr lang="de-AT" dirty="0">
                <a:latin typeface="Univers" panose="020B0503020202020204" pitchFamily="34" charset="0"/>
                <a:ea typeface="Calibri" panose="020F0502020204030204" pitchFamily="34" charset="0"/>
                <a:cs typeface="Arial" panose="020B0604020202020204" pitchFamily="34" charset="0"/>
              </a:rPr>
              <a:t>Termingeldeinlage Raiffeisen-Landesbank Tirol:</a:t>
            </a:r>
          </a:p>
          <a:p>
            <a:pPr defTabSz="919977">
              <a:defRPr/>
            </a:pPr>
            <a:r>
              <a:rPr lang="de-AT" dirty="0">
                <a:latin typeface="Univers" panose="020B0503020202020204" pitchFamily="34" charset="0"/>
                <a:ea typeface="Calibri" panose="020F0502020204030204" pitchFamily="34" charset="0"/>
                <a:cs typeface="Arial" panose="020B0604020202020204" pitchFamily="34" charset="0"/>
              </a:rPr>
              <a:t>Guthaben </a:t>
            </a:r>
            <a:r>
              <a:rPr lang="de-DE" dirty="0">
                <a:latin typeface="Univers" panose="020B0503020202020204" pitchFamily="34" charset="0"/>
                <a:ea typeface="Calibri" panose="020F0502020204030204" pitchFamily="34" charset="0"/>
                <a:cs typeface="Arial" panose="020B0604020202020204" pitchFamily="34" charset="0"/>
              </a:rPr>
              <a:t>zum 31.12.2025: EUR 160.000,00</a:t>
            </a:r>
          </a:p>
          <a:p>
            <a:pPr defTabSz="919977">
              <a:defRPr/>
            </a:pPr>
            <a:r>
              <a:rPr lang="de-DE" dirty="0">
                <a:latin typeface="Univers" panose="020B0503020202020204" pitchFamily="34" charset="0"/>
              </a:rPr>
              <a:t>Laufzeit: 24 Monate, von 13.06.2025 - 14.06.2027</a:t>
            </a:r>
            <a:br>
              <a:rPr lang="de-DE" dirty="0">
                <a:latin typeface="Univers" panose="020B0503020202020204" pitchFamily="34" charset="0"/>
              </a:rPr>
            </a:br>
            <a:r>
              <a:rPr lang="de-DE" dirty="0">
                <a:latin typeface="Univers" panose="020B0503020202020204" pitchFamily="34" charset="0"/>
              </a:rPr>
              <a:t>Verzinsung: 1,930% p.a.</a:t>
            </a:r>
            <a:r>
              <a:rPr lang="de-DE" dirty="0">
                <a:effectLst/>
                <a:latin typeface="Univers" panose="020B0503020202020204" pitchFamily="34" charset="0"/>
              </a:rPr>
              <a:t> </a:t>
            </a:r>
            <a:endParaRPr lang="de-DE" dirty="0">
              <a:latin typeface="Univers" panose="020B0503020202020204" pitchFamily="34" charset="0"/>
              <a:ea typeface="Calibri" panose="020F0502020204030204" pitchFamily="34" charset="0"/>
              <a:cs typeface="Arial" panose="020B0604020202020204" pitchFamily="34" charset="0"/>
            </a:endParaRPr>
          </a:p>
          <a:p>
            <a:pPr defTabSz="919977">
              <a:defRPr/>
            </a:pPr>
            <a:r>
              <a:rPr lang="de-DE" dirty="0">
                <a:latin typeface="Univers" panose="020B0503020202020204" pitchFamily="34" charset="0"/>
                <a:ea typeface="Calibri" panose="020F0502020204030204" pitchFamily="34" charset="0"/>
                <a:cs typeface="Arial" panose="020B0604020202020204" pitchFamily="34" charset="0"/>
              </a:rPr>
              <a:t>--------------------------------------------------------------------------------------------</a:t>
            </a:r>
          </a:p>
          <a:p>
            <a:pPr defTabSz="919977">
              <a:defRPr/>
            </a:pPr>
            <a:r>
              <a:rPr lang="de-DE" dirty="0">
                <a:latin typeface="Univers" panose="020B0503020202020204" pitchFamily="34" charset="0"/>
                <a:ea typeface="Calibri" panose="020F0502020204030204" pitchFamily="34" charset="0"/>
                <a:cs typeface="Arial" panose="020B0604020202020204" pitchFamily="34" charset="0"/>
              </a:rPr>
              <a:t>Verrechnungskonto zur </a:t>
            </a:r>
            <a:r>
              <a:rPr lang="de-AT" dirty="0">
                <a:latin typeface="Univers" panose="020B0503020202020204" pitchFamily="34" charset="0"/>
                <a:ea typeface="Calibri" panose="020F0502020204030204" pitchFamily="34" charset="0"/>
                <a:cs typeface="Arial" panose="020B0604020202020204" pitchFamily="34" charset="0"/>
              </a:rPr>
              <a:t>Termingeldeinlage</a:t>
            </a:r>
            <a:r>
              <a:rPr lang="de-DE" dirty="0">
                <a:latin typeface="Univers" panose="020B0503020202020204" pitchFamily="34" charset="0"/>
                <a:ea typeface="Calibri" panose="020F0502020204030204" pitchFamily="34" charset="0"/>
                <a:cs typeface="Arial" panose="020B0604020202020204" pitchFamily="34" charset="0"/>
              </a:rPr>
              <a:t> Raiffeisen-Landesbank Tirol:</a:t>
            </a:r>
          </a:p>
          <a:p>
            <a:pPr defTabSz="919977">
              <a:defRPr/>
            </a:pPr>
            <a:r>
              <a:rPr lang="de-DE" dirty="0">
                <a:latin typeface="Univers" panose="020B0503020202020204" pitchFamily="34" charset="0"/>
                <a:ea typeface="Calibri" panose="020F0502020204030204" pitchFamily="34" charset="0"/>
                <a:cs typeface="Arial" panose="020B0604020202020204" pitchFamily="34" charset="0"/>
              </a:rPr>
              <a:t>Guthaben zum 31.12.2025: EUR </a:t>
            </a:r>
            <a:r>
              <a:rPr lang="de-AT" dirty="0">
                <a:latin typeface="Univers" panose="020B0503020202020204" pitchFamily="34" charset="0"/>
              </a:rPr>
              <a:t>10.681,43</a:t>
            </a:r>
            <a:endParaRPr lang="de-AT" dirty="0">
              <a:latin typeface="Univers" panose="020B0503020202020204" pitchFamily="34" charset="0"/>
              <a:ea typeface="Calibri" panose="020F050202020403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54</a:t>
            </a:fld>
            <a:endParaRPr lang="de-AT"/>
          </a:p>
        </p:txBody>
      </p:sp>
    </p:spTree>
    <p:extLst>
      <p:ext uri="{BB962C8B-B14F-4D97-AF65-F5344CB8AC3E}">
        <p14:creationId xmlns:p14="http://schemas.microsoft.com/office/powerpoint/2010/main" val="10253649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u="none" dirty="0">
                <a:latin typeface="Univers" panose="020B0503020202020204" pitchFamily="34" charset="0"/>
                <a:ea typeface="Calibri" panose="020F0502020204030204" pitchFamily="34" charset="0"/>
                <a:cs typeface="Arial" panose="020B0604020202020204" pitchFamily="34" charset="0"/>
              </a:rPr>
              <a:t>Die Tiroler Rechtsanwaltskammer hat das Vermögen im Jahr 2017 von </a:t>
            </a:r>
            <a:r>
              <a:rPr lang="de-DE" u="none" dirty="0" err="1">
                <a:latin typeface="Univers" panose="020B0503020202020204" pitchFamily="34" charset="0"/>
                <a:ea typeface="Calibri" panose="020F0502020204030204" pitchFamily="34" charset="0"/>
                <a:cs typeface="Arial" panose="020B0604020202020204" pitchFamily="34" charset="0"/>
              </a:rPr>
              <a:t>em</a:t>
            </a:r>
            <a:r>
              <a:rPr lang="de-DE" u="none" dirty="0">
                <a:latin typeface="Univers" panose="020B0503020202020204" pitchFamily="34" charset="0"/>
                <a:ea typeface="Calibri" panose="020F0502020204030204" pitchFamily="34" charset="0"/>
                <a:cs typeface="Arial" panose="020B0604020202020204" pitchFamily="34" charset="0"/>
              </a:rPr>
              <a:t>. RA Dr. Gertraud Kapferer geerbt. Es besteht u.a. aus 8 Wohnungen in Innsbruck, davon sind 5 derzeit vermietet. Zusätzlich sind derzeit 2 TG-Stellplätze vermietet.</a:t>
            </a:r>
          </a:p>
          <a:p>
            <a:endParaRPr lang="de-DE" u="none" dirty="0">
              <a:latin typeface="Univers" panose="020B0503020202020204" pitchFamily="34" charset="0"/>
              <a:ea typeface="Calibri" panose="020F0502020204030204" pitchFamily="34" charset="0"/>
              <a:cs typeface="Arial" panose="020B0604020202020204" pitchFamily="34" charset="0"/>
            </a:endParaRPr>
          </a:p>
          <a:p>
            <a:pPr defTabSz="919977">
              <a:defRPr/>
            </a:pPr>
            <a:r>
              <a:rPr lang="de-AT" u="none" dirty="0">
                <a:latin typeface="Univers" panose="020B0503020202020204" pitchFamily="34" charset="0"/>
                <a:ea typeface="Calibri" panose="020F0502020204030204" pitchFamily="34" charset="0"/>
                <a:cs typeface="Arial" panose="020B0604020202020204" pitchFamily="34" charset="0"/>
              </a:rPr>
              <a:t>Termingeldeinlage Raiffeisen-Landesbank Tirol:</a:t>
            </a:r>
          </a:p>
          <a:p>
            <a:pPr defTabSz="919977">
              <a:defRPr/>
            </a:pPr>
            <a:r>
              <a:rPr lang="de-AT" u="none" dirty="0">
                <a:latin typeface="Univers" panose="020B0503020202020204" pitchFamily="34" charset="0"/>
                <a:ea typeface="Calibri" panose="020F0502020204030204" pitchFamily="34" charset="0"/>
                <a:cs typeface="Arial" panose="020B0604020202020204" pitchFamily="34" charset="0"/>
              </a:rPr>
              <a:t>Guthaben </a:t>
            </a:r>
            <a:r>
              <a:rPr lang="de-DE" u="none" dirty="0">
                <a:latin typeface="Univers" panose="020B0503020202020204" pitchFamily="34" charset="0"/>
                <a:ea typeface="Calibri" panose="020F0502020204030204" pitchFamily="34" charset="0"/>
                <a:cs typeface="Arial" panose="020B0604020202020204" pitchFamily="34" charset="0"/>
              </a:rPr>
              <a:t>zum 31.12.2025: EUR 350.000,00</a:t>
            </a:r>
          </a:p>
          <a:p>
            <a:pPr defTabSz="919977">
              <a:defRPr/>
            </a:pPr>
            <a:r>
              <a:rPr lang="de-DE" u="none" dirty="0">
                <a:latin typeface="Univers" panose="020B0503020202020204" pitchFamily="34" charset="0"/>
              </a:rPr>
              <a:t>Laufzeit: 24 Monate, von 13.06.2025 - 14.06.2027</a:t>
            </a:r>
            <a:br>
              <a:rPr lang="de-DE" u="none" dirty="0">
                <a:latin typeface="Univers" panose="020B0503020202020204" pitchFamily="34" charset="0"/>
              </a:rPr>
            </a:br>
            <a:r>
              <a:rPr lang="de-DE" u="none" dirty="0">
                <a:latin typeface="Univers" panose="020B0503020202020204" pitchFamily="34" charset="0"/>
              </a:rPr>
              <a:t>Verzinsung: 1,930% p.a.</a:t>
            </a:r>
            <a:r>
              <a:rPr lang="de-DE" u="none" dirty="0">
                <a:effectLst/>
                <a:latin typeface="Univers" panose="020B0503020202020204" pitchFamily="34" charset="0"/>
              </a:rPr>
              <a:t> </a:t>
            </a:r>
            <a:endParaRPr lang="de-DE" u="none" dirty="0">
              <a:latin typeface="Univers" panose="020B0503020202020204" pitchFamily="34" charset="0"/>
              <a:ea typeface="Calibri" panose="020F0502020204030204" pitchFamily="34" charset="0"/>
              <a:cs typeface="Arial" panose="020B0604020202020204" pitchFamily="34" charset="0"/>
            </a:endParaRPr>
          </a:p>
          <a:p>
            <a:pPr defTabSz="919977">
              <a:defRPr/>
            </a:pPr>
            <a:r>
              <a:rPr lang="de-DE" u="none" dirty="0">
                <a:latin typeface="Univers" panose="020B0503020202020204" pitchFamily="34" charset="0"/>
                <a:ea typeface="Calibri" panose="020F0502020204030204" pitchFamily="34" charset="0"/>
                <a:cs typeface="Arial" panose="020B0604020202020204" pitchFamily="34" charset="0"/>
              </a:rPr>
              <a:t>-------------------------------------------------------------------------------------------</a:t>
            </a:r>
          </a:p>
          <a:p>
            <a:pPr defTabSz="919977">
              <a:defRPr/>
            </a:pPr>
            <a:r>
              <a:rPr lang="de-DE" u="none" dirty="0">
                <a:latin typeface="Univers" panose="020B0503020202020204" pitchFamily="34" charset="0"/>
                <a:ea typeface="Calibri" panose="020F0502020204030204" pitchFamily="34" charset="0"/>
                <a:cs typeface="Arial" panose="020B0604020202020204" pitchFamily="34" charset="0"/>
              </a:rPr>
              <a:t>Verrechnungskonto zur </a:t>
            </a:r>
            <a:r>
              <a:rPr lang="de-AT" u="none" dirty="0">
                <a:latin typeface="Univers" panose="020B0503020202020204" pitchFamily="34" charset="0"/>
                <a:ea typeface="Calibri" panose="020F0502020204030204" pitchFamily="34" charset="0"/>
                <a:cs typeface="Arial" panose="020B0604020202020204" pitchFamily="34" charset="0"/>
              </a:rPr>
              <a:t>Termingeldeinlage</a:t>
            </a:r>
            <a:r>
              <a:rPr lang="de-DE" u="none" dirty="0">
                <a:latin typeface="Univers" panose="020B0503020202020204" pitchFamily="34" charset="0"/>
                <a:ea typeface="Calibri" panose="020F0502020204030204" pitchFamily="34" charset="0"/>
                <a:cs typeface="Arial" panose="020B0604020202020204" pitchFamily="34" charset="0"/>
              </a:rPr>
              <a:t> Raiffeisen-Landesbank Tirol:</a:t>
            </a:r>
          </a:p>
          <a:p>
            <a:pPr defTabSz="919977">
              <a:defRPr/>
            </a:pPr>
            <a:r>
              <a:rPr lang="de-DE" u="none" dirty="0">
                <a:latin typeface="Univers" panose="020B0503020202020204" pitchFamily="34" charset="0"/>
                <a:ea typeface="Calibri" panose="020F0502020204030204" pitchFamily="34" charset="0"/>
                <a:cs typeface="Arial" panose="020B0604020202020204" pitchFamily="34" charset="0"/>
              </a:rPr>
              <a:t>Guthaben zum 31.12.2025: EUR 97.303,33</a:t>
            </a:r>
            <a:endParaRPr lang="de-AT" u="none" dirty="0">
              <a:latin typeface="Univers" panose="020B0503020202020204" pitchFamily="34" charset="0"/>
              <a:ea typeface="Calibri" panose="020F0502020204030204" pitchFamily="34" charset="0"/>
              <a:cs typeface="Arial" panose="020B0604020202020204" pitchFamily="34" charset="0"/>
            </a:endParaRPr>
          </a:p>
          <a:p>
            <a:pPr defTabSz="919977">
              <a:defRPr/>
            </a:pPr>
            <a:r>
              <a:rPr lang="de-AT" u="none" dirty="0">
                <a:latin typeface="Univers" panose="020B0503020202020204" pitchFamily="34" charset="0"/>
                <a:ea typeface="Calibri" panose="020F0502020204030204" pitchFamily="34" charset="0"/>
                <a:cs typeface="Arial" panose="020B0604020202020204" pitchFamily="34" charset="0"/>
              </a:rPr>
              <a:t>Verzinsung: 01.01.2025 – 31.12.2025: 0% p.a.</a:t>
            </a:r>
          </a:p>
          <a:p>
            <a:pPr defTabSz="919977">
              <a:defRPr/>
            </a:pPr>
            <a:r>
              <a:rPr lang="de-AT" u="none" dirty="0">
                <a:latin typeface="Univers" panose="020B0503020202020204" pitchFamily="34" charset="0"/>
                <a:ea typeface="Calibri" panose="020F0502020204030204" pitchFamily="34" charset="0"/>
                <a:cs typeface="Arial" panose="020B0604020202020204" pitchFamily="34" charset="0"/>
              </a:rPr>
              <a:t>-------------------------------------------------------------------------------------------</a:t>
            </a:r>
          </a:p>
          <a:p>
            <a:pPr defTabSz="919977">
              <a:defRPr/>
            </a:pPr>
            <a:r>
              <a:rPr lang="de-AT" u="none" dirty="0">
                <a:latin typeface="Univers" panose="020B0503020202020204" pitchFamily="34" charset="0"/>
                <a:ea typeface="Calibri" panose="020F0502020204030204" pitchFamily="34" charset="0"/>
                <a:cs typeface="Arial" panose="020B0604020202020204" pitchFamily="34" charset="0"/>
              </a:rPr>
              <a:t>Girokonto „Mietenkonto“ Raiffeisen-Landesbank Tirol:</a:t>
            </a:r>
          </a:p>
          <a:p>
            <a:pPr defTabSz="919977">
              <a:defRPr/>
            </a:pPr>
            <a:r>
              <a:rPr lang="de-AT" u="none" dirty="0">
                <a:latin typeface="Univers" panose="020B0503020202020204" pitchFamily="34" charset="0"/>
                <a:ea typeface="Calibri" panose="020F0502020204030204" pitchFamily="34" charset="0"/>
                <a:cs typeface="Arial" panose="020B0604020202020204" pitchFamily="34" charset="0"/>
              </a:rPr>
              <a:t>Guthaben zum 31.12.2025: EUR 7.841,14</a:t>
            </a:r>
          </a:p>
          <a:p>
            <a:pPr defTabSz="919977">
              <a:defRPr/>
            </a:pPr>
            <a:endParaRPr lang="de-AT" dirty="0">
              <a:latin typeface="Univers" panose="020B0503020202020204" pitchFamily="34" charset="0"/>
              <a:ea typeface="Calibri" panose="020F050202020403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55</a:t>
            </a:fld>
            <a:endParaRPr lang="de-AT"/>
          </a:p>
        </p:txBody>
      </p:sp>
    </p:spTree>
    <p:extLst>
      <p:ext uri="{BB962C8B-B14F-4D97-AF65-F5344CB8AC3E}">
        <p14:creationId xmlns:p14="http://schemas.microsoft.com/office/powerpoint/2010/main" val="26774382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881349">
              <a:defRPr/>
            </a:pPr>
            <a:r>
              <a:rPr lang="de-DE" dirty="0">
                <a:latin typeface="Univers" panose="020B0503020202020204" pitchFamily="34" charset="0"/>
                <a:ea typeface="Calibri" panose="020F0502020204030204" pitchFamily="34" charset="0"/>
                <a:cs typeface="Arial" panose="020B0604020202020204" pitchFamily="34" charset="0"/>
              </a:rPr>
              <a:t>Die Tiroler Rechtsanwaltskammer hat das Vermögen im Jahr 2017 von </a:t>
            </a:r>
            <a:r>
              <a:rPr lang="de-DE" dirty="0" err="1">
                <a:latin typeface="Univers" panose="020B0503020202020204" pitchFamily="34" charset="0"/>
                <a:ea typeface="Calibri" panose="020F0502020204030204" pitchFamily="34" charset="0"/>
                <a:cs typeface="Arial" panose="020B0604020202020204" pitchFamily="34" charset="0"/>
              </a:rPr>
              <a:t>em</a:t>
            </a:r>
            <a:r>
              <a:rPr lang="de-DE" dirty="0">
                <a:latin typeface="Univers" panose="020B0503020202020204" pitchFamily="34" charset="0"/>
                <a:ea typeface="Calibri" panose="020F0502020204030204" pitchFamily="34" charset="0"/>
                <a:cs typeface="Arial" panose="020B0604020202020204" pitchFamily="34" charset="0"/>
              </a:rPr>
              <a:t>. RA Dr. Gertraud Kapferer geerbt. Es besteht u.a. aus 8 Wohnungen in Innsbruck, davon sind 5 derzeit vermietet. Zusätzlich sind derzeit 2 TG-Stellplätze vermietet.</a:t>
            </a:r>
          </a:p>
          <a:p>
            <a:endParaRPr lang="de-DE" dirty="0">
              <a:latin typeface="Univers" panose="020B0503020202020204" pitchFamily="34" charset="0"/>
              <a:ea typeface="Calibri" panose="020F0502020204030204" pitchFamily="34" charset="0"/>
              <a:cs typeface="Arial" panose="020B0604020202020204" pitchFamily="34" charset="0"/>
            </a:endParaRPr>
          </a:p>
          <a:p>
            <a:r>
              <a:rPr lang="de-DE" dirty="0">
                <a:latin typeface="Univers" panose="020B0503020202020204" pitchFamily="34" charset="0"/>
                <a:ea typeface="Calibri" panose="020F0502020204030204" pitchFamily="34" charset="0"/>
                <a:cs typeface="Arial" panose="020B0604020202020204" pitchFamily="34" charset="0"/>
              </a:rPr>
              <a:t>Aufgrund der Immobilienentwicklung kann davon ausgegangen werden, dass die Wohnungen heute mehr wert sind und damit erhebliche stille Reserven vorliegen.</a:t>
            </a: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56</a:t>
            </a:fld>
            <a:endParaRPr lang="de-AT"/>
          </a:p>
        </p:txBody>
      </p:sp>
    </p:spTree>
    <p:extLst>
      <p:ext uri="{BB962C8B-B14F-4D97-AF65-F5344CB8AC3E}">
        <p14:creationId xmlns:p14="http://schemas.microsoft.com/office/powerpoint/2010/main" val="17868283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r>
              <a:rPr lang="de-DE" b="1" dirty="0"/>
              <a:t>Stand 08.09.2026:</a:t>
            </a:r>
            <a:endParaRPr lang="de-AT" dirty="0">
              <a:effectLst/>
            </a:endParaRPr>
          </a:p>
          <a:p>
            <a:pPr defTabSz="919977">
              <a:defRPr/>
            </a:pPr>
            <a:r>
              <a:rPr lang="de-DE" b="1" dirty="0">
                <a:latin typeface="Univers" panose="020B0503020202020204" pitchFamily="34" charset="0"/>
              </a:rPr>
              <a:t>Es ist ein Quorum von 10% der Mitglieder, das sind 71 Kammermitglieder, bei einer einfachen Mehrheit erforderlich.</a:t>
            </a:r>
          </a:p>
          <a:p>
            <a:pPr marL="172493" indent="-172493" defTabSz="919977">
              <a:buFont typeface="Arial" panose="020B0604020202020204" pitchFamily="34" charset="0"/>
              <a:buChar char="•"/>
              <a:defRPr/>
            </a:pPr>
            <a:endParaRPr lang="de-DE" dirty="0">
              <a:latin typeface="Univers" panose="020B0503020202020204" pitchFamily="34" charset="0"/>
              <a:cs typeface="Arial" panose="020B0604020202020204" pitchFamily="34" charset="0"/>
            </a:endParaRPr>
          </a:p>
          <a:p>
            <a:pPr marL="172493" indent="-172493"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Der Rechnungsabschluss lag zur Einsichtnahme im Kammeramt auf.</a:t>
            </a:r>
          </a:p>
          <a:p>
            <a:pPr defTabSz="919977">
              <a:defRPr/>
            </a:pPr>
            <a:endParaRPr lang="de-DE" dirty="0">
              <a:latin typeface="Univers" panose="020B0503020202020204" pitchFamily="34" charset="0"/>
              <a:cs typeface="Arial" panose="020B0604020202020204" pitchFamily="34" charset="0"/>
            </a:endParaRPr>
          </a:p>
          <a:p>
            <a:pPr marL="165364" indent="-165364"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Bericht der Rechnungsprüfer Dr. Maximilian Ellinger und Mag. Michael Waldbauer</a:t>
            </a:r>
          </a:p>
          <a:p>
            <a:pPr defTabSz="919977">
              <a:defRPr/>
            </a:pPr>
            <a:endParaRPr lang="de-DE" dirty="0">
              <a:latin typeface="Univers" panose="020B0503020202020204" pitchFamily="34" charset="0"/>
              <a:cs typeface="Arial" panose="020B0604020202020204" pitchFamily="34" charset="0"/>
            </a:endParaRPr>
          </a:p>
          <a:p>
            <a:pPr marL="172493" indent="-172493"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Wortmeldungen?</a:t>
            </a:r>
          </a:p>
          <a:p>
            <a:pPr marL="172493" indent="-172493"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RAA und RA stimmen </a:t>
            </a:r>
            <a:r>
              <a:rPr lang="de-DE" u="sng" dirty="0">
                <a:latin typeface="Univers" panose="020B0503020202020204" pitchFamily="34" charset="0"/>
                <a:cs typeface="Arial" panose="020B0604020202020204" pitchFamily="34" charset="0"/>
              </a:rPr>
              <a:t>getrennt</a:t>
            </a:r>
            <a:r>
              <a:rPr lang="de-DE" dirty="0">
                <a:latin typeface="Univers" panose="020B0503020202020204" pitchFamily="34" charset="0"/>
                <a:cs typeface="Arial" panose="020B0604020202020204" pitchFamily="34" charset="0"/>
              </a:rPr>
              <a:t> ab</a:t>
            </a:r>
          </a:p>
          <a:p>
            <a:pPr marL="172493" indent="-172493"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RAA haben halbe Stimme</a:t>
            </a:r>
          </a:p>
          <a:p>
            <a:pPr marL="172493" indent="-172493"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Abstimmung durch Handaufheben </a:t>
            </a:r>
          </a:p>
          <a:p>
            <a:pPr marL="172493" indent="-172493" defTabSz="919977">
              <a:buFont typeface="Arial" panose="020B0604020202020204" pitchFamily="34" charset="0"/>
              <a:buChar char="•"/>
              <a:defRPr/>
            </a:pPr>
            <a:r>
              <a:rPr lang="de-DE" b="1" dirty="0">
                <a:highlight>
                  <a:srgbClr val="FFFF00"/>
                </a:highlight>
                <a:latin typeface="Univers" panose="020B0503020202020204" pitchFamily="34" charset="0"/>
                <a:cs typeface="Arial" panose="020B0604020202020204" pitchFamily="34" charset="0"/>
              </a:rPr>
              <a:t>Stimmenthaltung der Ausschussmitglieder</a:t>
            </a:r>
            <a:endParaRPr lang="de-DE" dirty="0">
              <a:latin typeface="Arial" panose="020B0604020202020204" pitchFamily="34" charset="0"/>
              <a:cs typeface="Arial" panose="020B0604020202020204" pitchFamily="34" charset="0"/>
            </a:endParaRPr>
          </a:p>
          <a:p>
            <a:pPr defTabSz="919977">
              <a:defRPr/>
            </a:pPr>
            <a:endParaRPr lang="de-AT"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57</a:t>
            </a:fld>
            <a:endParaRPr lang="de-AT"/>
          </a:p>
        </p:txBody>
      </p:sp>
    </p:spTree>
    <p:extLst>
      <p:ext uri="{BB962C8B-B14F-4D97-AF65-F5344CB8AC3E}">
        <p14:creationId xmlns:p14="http://schemas.microsoft.com/office/powerpoint/2010/main" val="25910412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20224">
              <a:defRPr/>
            </a:pPr>
            <a:r>
              <a:rPr lang="de-DE" dirty="0">
                <a:latin typeface="Univers" panose="020B0503020202020204" pitchFamily="34" charset="0"/>
                <a:ea typeface="Times New Roman" panose="02020603050405020304" pitchFamily="18" charset="0"/>
                <a:cs typeface="Arial" panose="020B0604020202020204" pitchFamily="34" charset="0"/>
              </a:rPr>
              <a:t>Die Erstellung der Kostenvoranschläge für die Jahre 2026 und 2027 wurde am 20.05.2026 abgeschlossen und von den Rechnungsprüfern im Rahmen der Rechnungsprüfung gesehen. Beide Kostenvoranschläge liegen beim Rechnungshof sowie der Statistik Austria auf.</a:t>
            </a:r>
          </a:p>
          <a:p>
            <a:pPr defTabSz="920224">
              <a:defRPr/>
            </a:pPr>
            <a:endParaRPr lang="de-AT" dirty="0">
              <a:latin typeface="Univers" panose="020B0503020202020204" pitchFamily="34" charset="0"/>
              <a:cs typeface="Arial" panose="020B0604020202020204" pitchFamily="34" charset="0"/>
            </a:endParaRPr>
          </a:p>
          <a:p>
            <a:r>
              <a:rPr lang="de-DE" dirty="0">
                <a:latin typeface="Univers" panose="020B0503020202020204" pitchFamily="34" charset="0"/>
                <a:ea typeface="Times New Roman" panose="02020603050405020304" pitchFamily="18" charset="0"/>
                <a:cs typeface="Arial" panose="020B0604020202020204" pitchFamily="34" charset="0"/>
              </a:rPr>
              <a:t>Die prognostizierten Abgänge können mit dem Kammervermögen abgedeckt werden.</a:t>
            </a:r>
          </a:p>
          <a:p>
            <a:endParaRPr lang="de-DE" dirty="0">
              <a:latin typeface="Univers" panose="020B0503020202020204" pitchFamily="34" charset="0"/>
              <a:ea typeface="Times New Roman" panose="02020603050405020304" pitchFamily="18" charset="0"/>
              <a:cs typeface="Arial" panose="020B0604020202020204" pitchFamily="34" charset="0"/>
            </a:endParaRPr>
          </a:p>
          <a:p>
            <a:pPr defTabSz="881939">
              <a:defRPr/>
            </a:pPr>
            <a:r>
              <a:rPr lang="de-DE" dirty="0">
                <a:latin typeface="Univers" panose="020B0503020202020204" pitchFamily="34" charset="0"/>
                <a:ea typeface="Times New Roman" panose="02020603050405020304" pitchFamily="18" charset="0"/>
                <a:cs typeface="Arial" panose="020B0604020202020204" pitchFamily="34" charset="0"/>
              </a:rPr>
              <a:t>Kammervermögen zum 31.12.2025:  EUR</a:t>
            </a:r>
            <a:r>
              <a:rPr lang="de-DE" dirty="0">
                <a:latin typeface="Univers" panose="020B0503020202020204" pitchFamily="34" charset="0"/>
                <a:cs typeface="Arial" panose="020B0604020202020204" pitchFamily="34" charset="0"/>
              </a:rPr>
              <a:t> </a:t>
            </a:r>
            <a:r>
              <a:rPr lang="de-AT" dirty="0">
                <a:latin typeface="Univers" panose="020B0503020202020204" pitchFamily="34" charset="0"/>
                <a:cs typeface="Arial" panose="020B0604020202020204" pitchFamily="34" charset="0"/>
              </a:rPr>
              <a:t>792.746,23</a:t>
            </a:r>
          </a:p>
          <a:p>
            <a:endParaRPr lang="de-DE" dirty="0">
              <a:latin typeface="Univers" panose="020B0503020202020204" pitchFamily="34" charset="0"/>
              <a:ea typeface="Times New Roman" panose="02020603050405020304" pitchFamily="18" charset="0"/>
              <a:cs typeface="Arial" panose="020B0604020202020204" pitchFamily="34" charset="0"/>
            </a:endParaRPr>
          </a:p>
          <a:p>
            <a:r>
              <a:rPr lang="de-DE" b="1" u="sng" dirty="0">
                <a:latin typeface="Univers" panose="020B0503020202020204" pitchFamily="34" charset="0"/>
                <a:ea typeface="Times New Roman" panose="02020603050405020304" pitchFamily="18" charset="0"/>
                <a:cs typeface="Arial" panose="020B0604020202020204" pitchFamily="34" charset="0"/>
              </a:rPr>
              <a:t>EINNAHMEN 2026:</a:t>
            </a:r>
          </a:p>
          <a:p>
            <a:r>
              <a:rPr lang="de-DE" dirty="0">
                <a:latin typeface="Univers" panose="020B0503020202020204" pitchFamily="34" charset="0"/>
                <a:ea typeface="Times New Roman" panose="02020603050405020304" pitchFamily="18" charset="0"/>
                <a:cs typeface="Arial" panose="020B0604020202020204" pitchFamily="34" charset="0"/>
              </a:rPr>
              <a:t>Die Standesentwicklung und damit die Einnahmen aus den Kammerbeiträgen samt Zuschlägen sowie den Beiträgen zum Treuhandbuch, Werbebeiträgen und Eintragungsgebühren wurden konservativ geschätzt.</a:t>
            </a:r>
          </a:p>
          <a:p>
            <a:endParaRPr lang="de-DE" dirty="0">
              <a:latin typeface="Univers" panose="020B0503020202020204" pitchFamily="34" charset="0"/>
              <a:ea typeface="Times New Roman" panose="02020603050405020304" pitchFamily="18" charset="0"/>
              <a:cs typeface="Arial" panose="020B0604020202020204" pitchFamily="34" charset="0"/>
            </a:endParaRPr>
          </a:p>
          <a:p>
            <a:r>
              <a:rPr lang="de-DE" dirty="0">
                <a:latin typeface="Univers" panose="020B0503020202020204" pitchFamily="34" charset="0"/>
                <a:ea typeface="Times New Roman" panose="02020603050405020304" pitchFamily="18" charset="0"/>
                <a:cs typeface="Arial" panose="020B0604020202020204" pitchFamily="34" charset="0"/>
              </a:rPr>
              <a:t>Im Rechnungsjahr 2025 wurden erstmals die Treuhand-Gebühren </a:t>
            </a:r>
            <a:r>
              <a:rPr lang="de-DE" dirty="0" err="1">
                <a:latin typeface="Univers" panose="020B0503020202020204" pitchFamily="34" charset="0"/>
                <a:ea typeface="Times New Roman" panose="02020603050405020304" pitchFamily="18" charset="0"/>
                <a:cs typeface="Arial" panose="020B0604020202020204" pitchFamily="34" charset="0"/>
              </a:rPr>
              <a:t>iHv</a:t>
            </a:r>
            <a:r>
              <a:rPr lang="de-DE" dirty="0">
                <a:latin typeface="Univers" panose="020B0503020202020204" pitchFamily="34" charset="0"/>
                <a:ea typeface="Times New Roman" panose="02020603050405020304" pitchFamily="18" charset="0"/>
                <a:cs typeface="Arial" panose="020B0604020202020204" pitchFamily="34" charset="0"/>
              </a:rPr>
              <a:t> EUR 40,- pro gemeldeter Treuhandschaft eingehoben: diese belaufen sich für die Kalenderjahre 2024 und 2025 insgesamt auf EUR 297.480,-. Für das Kalenderjahr 2026 werden ~ EUR 158.200,- erwartet.</a:t>
            </a:r>
          </a:p>
          <a:p>
            <a:endParaRPr lang="de-DE" dirty="0">
              <a:latin typeface="Univers" panose="020B0503020202020204" pitchFamily="34" charset="0"/>
              <a:ea typeface="Times New Roman" panose="02020603050405020304" pitchFamily="18" charset="0"/>
              <a:cs typeface="Arial" panose="020B0604020202020204" pitchFamily="34" charset="0"/>
            </a:endParaRPr>
          </a:p>
          <a:p>
            <a:r>
              <a:rPr lang="de-DE" dirty="0">
                <a:latin typeface="Univers" panose="020B0503020202020204" pitchFamily="34" charset="0"/>
                <a:ea typeface="Times New Roman" panose="02020603050405020304" pitchFamily="18" charset="0"/>
                <a:cs typeface="Arial" panose="020B0604020202020204" pitchFamily="34" charset="0"/>
              </a:rPr>
              <a:t>Für 2026 sind 23 Seminare geplant, bei denen jeweils mindestens 60 Teilnehmer pro Seminar erwartet werden. Der Seminarbeitrag beträgt EUR 80,-. Abzüglich der Kosten für Referentenhonorare und Catering wird ein Einnahmen-Überschuss im Seminarbereich </a:t>
            </a:r>
            <a:r>
              <a:rPr lang="de-DE" dirty="0" err="1">
                <a:latin typeface="Univers" panose="020B0503020202020204" pitchFamily="34" charset="0"/>
                <a:ea typeface="Times New Roman" panose="02020603050405020304" pitchFamily="18" charset="0"/>
                <a:cs typeface="Arial" panose="020B0604020202020204" pitchFamily="34" charset="0"/>
              </a:rPr>
              <a:t>iHv</a:t>
            </a:r>
            <a:r>
              <a:rPr lang="de-DE" dirty="0">
                <a:latin typeface="Univers" panose="020B0503020202020204" pitchFamily="34" charset="0"/>
                <a:ea typeface="Times New Roman" panose="02020603050405020304" pitchFamily="18" charset="0"/>
                <a:cs typeface="Arial" panose="020B0604020202020204" pitchFamily="34" charset="0"/>
              </a:rPr>
              <a:t> rund EUR 76.000,- erwartet.</a:t>
            </a:r>
            <a:endParaRPr lang="de-DE" u="sng" dirty="0">
              <a:latin typeface="Univers" panose="020B0503020202020204" pitchFamily="34" charset="0"/>
              <a:ea typeface="Times New Roman" panose="02020603050405020304" pitchFamily="18" charset="0"/>
              <a:cs typeface="Arial" panose="020B0604020202020204" pitchFamily="34" charset="0"/>
            </a:endParaRPr>
          </a:p>
          <a:p>
            <a:endParaRPr lang="de-DE" dirty="0">
              <a:latin typeface="Univers" panose="020B0503020202020204" pitchFamily="34" charset="0"/>
              <a:ea typeface="Times New Roman" panose="02020603050405020304" pitchFamily="18" charset="0"/>
              <a:cs typeface="Arial" panose="020B0604020202020204" pitchFamily="34" charset="0"/>
            </a:endParaRPr>
          </a:p>
          <a:p>
            <a:pPr defTabSz="881939">
              <a:defRPr/>
            </a:pPr>
            <a:r>
              <a:rPr lang="de-DE" b="1" u="sng" dirty="0">
                <a:solidFill>
                  <a:prstClr val="black"/>
                </a:solidFill>
                <a:latin typeface="Univers" panose="020B0503020202020204" pitchFamily="34" charset="0"/>
                <a:ea typeface="Times New Roman" panose="02020603050405020304" pitchFamily="18" charset="0"/>
                <a:cs typeface="Arial" panose="020B0604020202020204" pitchFamily="34" charset="0"/>
              </a:rPr>
              <a:t>EINNAHMEN 2027:</a:t>
            </a:r>
          </a:p>
          <a:p>
            <a:pPr defTabSz="881939">
              <a:defRPr/>
            </a:pPr>
            <a:r>
              <a:rPr lang="de-DE" dirty="0">
                <a:latin typeface="Univers" panose="020B0503020202020204" pitchFamily="34" charset="0"/>
                <a:ea typeface="Times New Roman" panose="02020603050405020304" pitchFamily="18" charset="0"/>
                <a:cs typeface="Arial" panose="020B0604020202020204" pitchFamily="34" charset="0"/>
              </a:rPr>
              <a:t>Die Ausführungen zur Einnahmen-Prognose 2026 gelten auch für das Kalenderjahr 2027 mit der Maßgabe, dass sich die Höhe der Einnahmen aus den Kammerbeiträgen samt Zuschlägen sowie den Beiträgen zum Treuhandbuch, Werbebeiträgen und Eintragungsgebühren nach der prognostizierten Standesentwicklung richtet.</a:t>
            </a:r>
          </a:p>
          <a:p>
            <a:pPr defTabSz="881939">
              <a:defRPr/>
            </a:pPr>
            <a:endParaRPr lang="de-DE" dirty="0">
              <a:solidFill>
                <a:prstClr val="black"/>
              </a:solidFill>
              <a:latin typeface="Univers" panose="020B0503020202020204" pitchFamily="34" charset="0"/>
              <a:ea typeface="Times New Roman" panose="02020603050405020304" pitchFamily="18" charset="0"/>
              <a:cs typeface="Arial" panose="020B0604020202020204" pitchFamily="34" charset="0"/>
            </a:endParaRPr>
          </a:p>
          <a:p>
            <a:pPr defTabSz="881939">
              <a:defRPr/>
            </a:pPr>
            <a:r>
              <a:rPr lang="de-DE" dirty="0">
                <a:solidFill>
                  <a:prstClr val="black"/>
                </a:solidFill>
                <a:latin typeface="Univers" panose="020B0503020202020204" pitchFamily="34" charset="0"/>
                <a:ea typeface="Times New Roman" panose="02020603050405020304" pitchFamily="18" charset="0"/>
                <a:cs typeface="Arial" panose="020B0604020202020204" pitchFamily="34" charset="0"/>
              </a:rPr>
              <a:t>Unabhängig davon wird wie im Vorjahr erwartet:</a:t>
            </a:r>
          </a:p>
          <a:p>
            <a:pPr marL="165364" indent="-165364" defTabSz="881939">
              <a:buFont typeface="Arial" panose="020B0604020202020204" pitchFamily="34" charset="0"/>
              <a:buChar char="•"/>
              <a:defRPr/>
            </a:pPr>
            <a:r>
              <a:rPr lang="de-DE" dirty="0">
                <a:solidFill>
                  <a:prstClr val="black"/>
                </a:solidFill>
                <a:latin typeface="Univers" panose="020B0503020202020204" pitchFamily="34" charset="0"/>
                <a:ea typeface="Times New Roman" panose="02020603050405020304" pitchFamily="18" charset="0"/>
                <a:cs typeface="Arial" panose="020B0604020202020204" pitchFamily="34" charset="0"/>
              </a:rPr>
              <a:t>Einnahmen-Überschuss im Seminarbereich </a:t>
            </a:r>
            <a:r>
              <a:rPr lang="de-DE" dirty="0" err="1">
                <a:solidFill>
                  <a:prstClr val="black"/>
                </a:solidFill>
                <a:latin typeface="Univers" panose="020B0503020202020204" pitchFamily="34" charset="0"/>
                <a:ea typeface="Times New Roman" panose="02020603050405020304" pitchFamily="18" charset="0"/>
                <a:cs typeface="Arial" panose="020B0604020202020204" pitchFamily="34" charset="0"/>
              </a:rPr>
              <a:t>iHv</a:t>
            </a:r>
            <a:r>
              <a:rPr lang="de-DE" dirty="0">
                <a:solidFill>
                  <a:prstClr val="black"/>
                </a:solidFill>
                <a:latin typeface="Univers" panose="020B0503020202020204" pitchFamily="34" charset="0"/>
                <a:ea typeface="Times New Roman" panose="02020603050405020304" pitchFamily="18" charset="0"/>
                <a:cs typeface="Arial" panose="020B0604020202020204" pitchFamily="34" charset="0"/>
              </a:rPr>
              <a:t> rund EUR 76.000,-</a:t>
            </a:r>
          </a:p>
          <a:p>
            <a:pPr marL="165364" indent="-165364" defTabSz="881939">
              <a:buFont typeface="Arial" panose="020B0604020202020204" pitchFamily="34" charset="0"/>
              <a:buChar char="•"/>
              <a:defRPr/>
            </a:pPr>
            <a:r>
              <a:rPr lang="de-DE" dirty="0">
                <a:solidFill>
                  <a:prstClr val="black"/>
                </a:solidFill>
                <a:latin typeface="Univers" panose="020B0503020202020204" pitchFamily="34" charset="0"/>
                <a:ea typeface="Times New Roman" panose="02020603050405020304" pitchFamily="18" charset="0"/>
                <a:cs typeface="Arial" panose="020B0604020202020204" pitchFamily="34" charset="0"/>
              </a:rPr>
              <a:t>Einnahmen aus Treuhand-Gebühren </a:t>
            </a:r>
            <a:r>
              <a:rPr lang="de-DE" dirty="0" err="1">
                <a:solidFill>
                  <a:prstClr val="black"/>
                </a:solidFill>
                <a:latin typeface="Univers" panose="020B0503020202020204" pitchFamily="34" charset="0"/>
                <a:ea typeface="Times New Roman" panose="02020603050405020304" pitchFamily="18" charset="0"/>
                <a:cs typeface="Arial" panose="020B0604020202020204" pitchFamily="34" charset="0"/>
              </a:rPr>
              <a:t>iHv</a:t>
            </a:r>
            <a:r>
              <a:rPr lang="de-DE" dirty="0">
                <a:solidFill>
                  <a:prstClr val="black"/>
                </a:solidFill>
                <a:latin typeface="Univers" panose="020B0503020202020204" pitchFamily="34" charset="0"/>
                <a:ea typeface="Times New Roman" panose="02020603050405020304" pitchFamily="18" charset="0"/>
                <a:cs typeface="Arial" panose="020B0604020202020204" pitchFamily="34" charset="0"/>
              </a:rPr>
              <a:t> rund EUR 158.200,-</a:t>
            </a:r>
            <a:endParaRPr lang="de-DE" dirty="0">
              <a:latin typeface="Univers" panose="020B0503020202020204" pitchFamily="34" charset="0"/>
              <a:ea typeface="Times New Roman" panose="02020603050405020304" pitchFamily="18" charset="0"/>
              <a:cs typeface="Arial" panose="020B0604020202020204" pitchFamily="34" charset="0"/>
            </a:endParaRPr>
          </a:p>
          <a:p>
            <a:endParaRPr lang="de-DE" dirty="0">
              <a:latin typeface="Univers" panose="020B0503020202020204" pitchFamily="34" charset="0"/>
              <a:ea typeface="Times New Roman" panose="02020603050405020304" pitchFamily="18" charset="0"/>
              <a:cs typeface="Arial" panose="020B0604020202020204" pitchFamily="34" charset="0"/>
            </a:endParaRPr>
          </a:p>
          <a:p>
            <a:r>
              <a:rPr lang="de-DE" b="1" u="sng" dirty="0">
                <a:solidFill>
                  <a:srgbClr val="191919"/>
                </a:solidFill>
                <a:latin typeface="Univers" panose="020B0503020202020204" pitchFamily="34" charset="0"/>
                <a:ea typeface="Times New Roman" panose="02020603050405020304" pitchFamily="18" charset="0"/>
                <a:cs typeface="Arial" panose="020B0604020202020204" pitchFamily="34" charset="0"/>
              </a:rPr>
              <a:t>AUSGABEN ALLGEMEIN 2026:</a:t>
            </a:r>
          </a:p>
          <a:p>
            <a:pPr marL="171397" indent="-171397" defTabSz="913309">
              <a:buFont typeface="Arial" panose="020B0604020202020204" pitchFamily="34" charset="0"/>
              <a:buChar char="•"/>
              <a:defRPr/>
            </a:pPr>
            <a:r>
              <a:rPr lang="de-DE" dirty="0">
                <a:solidFill>
                  <a:srgbClr val="191919"/>
                </a:solidFill>
                <a:latin typeface="Univers" panose="020B0503020202020204" pitchFamily="34" charset="0"/>
                <a:ea typeface="Times New Roman" panose="02020603050405020304" pitchFamily="18" charset="0"/>
                <a:cs typeface="Arial" panose="020B0604020202020204" pitchFamily="34" charset="0"/>
              </a:rPr>
              <a:t>EUR 9.000: Mobiliar der Kammerkanzlei wurde seit dem Umbau vor ca. 20 Jahren nicht ausgetauscht bzw. ersetzt – falls dies im Lauf des Jahres notwendig wird</a:t>
            </a:r>
          </a:p>
          <a:p>
            <a:pPr marL="171397" indent="-171397" defTabSz="913309">
              <a:buFont typeface="Arial" panose="020B0604020202020204" pitchFamily="34" charset="0"/>
              <a:buChar char="•"/>
              <a:defRPr/>
            </a:pPr>
            <a:r>
              <a:rPr lang="de-DE" dirty="0">
                <a:solidFill>
                  <a:srgbClr val="191919"/>
                </a:solidFill>
                <a:latin typeface="Univers" panose="020B0503020202020204" pitchFamily="34" charset="0"/>
                <a:ea typeface="Times New Roman" panose="02020603050405020304" pitchFamily="18" charset="0"/>
                <a:cs typeface="Arial" panose="020B0604020202020204" pitchFamily="34" charset="0"/>
              </a:rPr>
              <a:t>EUR 15.000: Schalldichtung für die Tür zum Sitzungszimmer im 1. Stock lt. Angebot FA. Zoller Prantl</a:t>
            </a:r>
          </a:p>
          <a:p>
            <a:pPr marL="171397" indent="-171397" defTabSz="913309">
              <a:buFont typeface="Arial" panose="020B0604020202020204" pitchFamily="34" charset="0"/>
              <a:buChar char="•"/>
              <a:defRPr/>
            </a:pPr>
            <a:r>
              <a:rPr lang="de-DE" dirty="0">
                <a:solidFill>
                  <a:srgbClr val="191919"/>
                </a:solidFill>
                <a:latin typeface="Univers" panose="020B0503020202020204" pitchFamily="34" charset="0"/>
                <a:ea typeface="Times New Roman" panose="02020603050405020304" pitchFamily="18" charset="0"/>
                <a:cs typeface="Arial" panose="020B0604020202020204" pitchFamily="34" charset="0"/>
              </a:rPr>
              <a:t>EUR 5.000: Diverse Investitionen/Anschaffungen für Räumlichkeiten 1. Stock (D-Ratsverhandlungssaal)</a:t>
            </a:r>
          </a:p>
          <a:p>
            <a:pPr marL="171397" indent="-171397" defTabSz="913309">
              <a:buFont typeface="Arial" panose="020B0604020202020204" pitchFamily="34" charset="0"/>
              <a:buChar char="•"/>
              <a:defRPr/>
            </a:pPr>
            <a:r>
              <a:rPr lang="de-DE" dirty="0">
                <a:solidFill>
                  <a:srgbClr val="191919"/>
                </a:solidFill>
                <a:latin typeface="Univers" panose="020B0503020202020204" pitchFamily="34" charset="0"/>
                <a:ea typeface="Times New Roman" panose="02020603050405020304" pitchFamily="18" charset="0"/>
                <a:cs typeface="Arial" panose="020B0604020202020204" pitchFamily="34" charset="0"/>
              </a:rPr>
              <a:t>EUR 2.000: Glasfaserkabel 1. Stock</a:t>
            </a:r>
          </a:p>
          <a:p>
            <a:pPr marL="171397" indent="-171397" defTabSz="913309">
              <a:buFont typeface="Arial" panose="020B0604020202020204" pitchFamily="34" charset="0"/>
              <a:buChar char="•"/>
              <a:defRPr/>
            </a:pPr>
            <a:r>
              <a:rPr lang="de-DE" dirty="0">
                <a:solidFill>
                  <a:srgbClr val="191919"/>
                </a:solidFill>
                <a:latin typeface="Univers" panose="020B0503020202020204" pitchFamily="34" charset="0"/>
                <a:ea typeface="Times New Roman" panose="02020603050405020304" pitchFamily="18" charset="0"/>
                <a:cs typeface="Arial" panose="020B0604020202020204" pitchFamily="34" charset="0"/>
              </a:rPr>
              <a:t>EUR 12.000: Digitale Signatur / Amtssignatur (Implementierung rund EUR 6.000,00 und laufende Kosten rund EUR 6.000,00 jeweils brutto</a:t>
            </a:r>
          </a:p>
          <a:p>
            <a:pPr marL="171397" indent="-171397" defTabSz="913309">
              <a:buFont typeface="Arial" panose="020B0604020202020204" pitchFamily="34" charset="0"/>
              <a:buChar char="•"/>
              <a:defRPr/>
            </a:pPr>
            <a:r>
              <a:rPr lang="de-DE" dirty="0">
                <a:solidFill>
                  <a:srgbClr val="191919"/>
                </a:solidFill>
                <a:latin typeface="Univers" panose="020B0503020202020204" pitchFamily="34" charset="0"/>
                <a:cs typeface="Arial" panose="020B0604020202020204" pitchFamily="34" charset="0"/>
              </a:rPr>
              <a:t>EUR 4.750: </a:t>
            </a:r>
            <a:r>
              <a:rPr lang="de-AT" dirty="0">
                <a:latin typeface="Univers" panose="020B0503020202020204" pitchFamily="34" charset="0"/>
              </a:rPr>
              <a:t>Austausch von 5 PCs inkl. Office 2024 je EUR 950 brutto</a:t>
            </a:r>
          </a:p>
          <a:p>
            <a:pPr marL="171397" indent="-171397" defTabSz="913309">
              <a:buFont typeface="Arial" panose="020B0604020202020204" pitchFamily="34" charset="0"/>
              <a:buChar char="•"/>
              <a:defRPr/>
            </a:pPr>
            <a:r>
              <a:rPr lang="de-AT" dirty="0">
                <a:latin typeface="Univers" panose="020B0503020202020204" pitchFamily="34" charset="0"/>
              </a:rPr>
              <a:t>EUR 6.000: Anschaffung von 5 PCs für Disziplinarratsverhandlungen (3 für den Senat, je einer für Kammeranwalt und Verteidigung/Beschuldigten) inkl. Monitor und Office-Paket je EUR 1.200 brutto</a:t>
            </a:r>
          </a:p>
          <a:p>
            <a:pPr marL="171397" indent="-171397" defTabSz="913309">
              <a:buFont typeface="Arial" panose="020B0604020202020204" pitchFamily="34" charset="0"/>
              <a:buChar char="•"/>
              <a:defRPr/>
            </a:pPr>
            <a:r>
              <a:rPr lang="de-AT" dirty="0">
                <a:latin typeface="Univers" panose="020B0503020202020204" pitchFamily="34" charset="0"/>
              </a:rPr>
              <a:t>EUR 1.000: Druck-, Scan- und Kopiergerät für Disziplinarrat inkl. Toner</a:t>
            </a:r>
          </a:p>
          <a:p>
            <a:pPr marL="171397" indent="-171397" defTabSz="913309">
              <a:buFont typeface="Arial" panose="020B0604020202020204" pitchFamily="34" charset="0"/>
              <a:buChar char="•"/>
              <a:defRPr/>
            </a:pPr>
            <a:r>
              <a:rPr lang="de-AT" dirty="0">
                <a:latin typeface="Univers" panose="020B0503020202020204" pitchFamily="34" charset="0"/>
              </a:rPr>
              <a:t>EUR 5.000: Lautsprecher für Video-Sitzungen (Plenum)</a:t>
            </a:r>
          </a:p>
          <a:p>
            <a:pPr marL="171397" indent="-171397" defTabSz="913309">
              <a:buFont typeface="Arial" panose="020B0604020202020204" pitchFamily="34" charset="0"/>
              <a:buChar char="•"/>
              <a:defRPr/>
            </a:pPr>
            <a:r>
              <a:rPr lang="de-AT" dirty="0">
                <a:latin typeface="Univers" panose="020B0503020202020204" pitchFamily="34" charset="0"/>
              </a:rPr>
              <a:t>EUR 20.736: </a:t>
            </a:r>
            <a:r>
              <a:rPr lang="de-AT" dirty="0" err="1">
                <a:latin typeface="Univers" panose="020B0503020202020204" pitchFamily="34" charset="0"/>
              </a:rPr>
              <a:t>eTHB</a:t>
            </a:r>
            <a:r>
              <a:rPr lang="de-AT" dirty="0">
                <a:latin typeface="Univers" panose="020B0503020202020204" pitchFamily="34" charset="0"/>
              </a:rPr>
              <a:t>-Betreuungspauschale jährlich durch die Fa. </a:t>
            </a:r>
            <a:r>
              <a:rPr lang="de-AT" dirty="0" err="1">
                <a:latin typeface="Univers" panose="020B0503020202020204" pitchFamily="34" charset="0"/>
              </a:rPr>
              <a:t>Agindo</a:t>
            </a:r>
            <a:endParaRPr lang="de-AT" dirty="0">
              <a:latin typeface="Univers" panose="020B0503020202020204" pitchFamily="34" charset="0"/>
            </a:endParaRPr>
          </a:p>
          <a:p>
            <a:pPr marL="171397" indent="-171397" defTabSz="913309">
              <a:buFont typeface="Arial" panose="020B0604020202020204" pitchFamily="34" charset="0"/>
              <a:buChar char="•"/>
              <a:defRPr/>
            </a:pPr>
            <a:r>
              <a:rPr lang="de-AT" dirty="0">
                <a:latin typeface="Univers" panose="020B0503020202020204" pitchFamily="34" charset="0"/>
              </a:rPr>
              <a:t>EUR 4.200: </a:t>
            </a:r>
            <a:r>
              <a:rPr lang="de-AT" dirty="0" err="1">
                <a:latin typeface="Univers" panose="020B0503020202020204" pitchFamily="34" charset="0"/>
              </a:rPr>
              <a:t>eTHB</a:t>
            </a:r>
            <a:r>
              <a:rPr lang="de-AT" dirty="0">
                <a:latin typeface="Univers" panose="020B0503020202020204" pitchFamily="34" charset="0"/>
              </a:rPr>
              <a:t> </a:t>
            </a:r>
            <a:r>
              <a:rPr lang="de-DE" dirty="0">
                <a:latin typeface="Univers" panose="020B0503020202020204" pitchFamily="34" charset="0"/>
              </a:rPr>
              <a:t>kleine Dokumentenlösung für Ausschuss im internen Bereich</a:t>
            </a:r>
          </a:p>
          <a:p>
            <a:pPr marL="171397" indent="-171397" defTabSz="913309">
              <a:buFont typeface="Arial" panose="020B0604020202020204" pitchFamily="34" charset="0"/>
              <a:buChar char="•"/>
              <a:defRPr/>
            </a:pPr>
            <a:r>
              <a:rPr lang="de-DE" dirty="0">
                <a:latin typeface="Univers" panose="020B0503020202020204" pitchFamily="34" charset="0"/>
              </a:rPr>
              <a:t>EUR 4.000: Dokumenten-Eintragungsmappe an Ersteingetragene; Druckkosten für 208 </a:t>
            </a:r>
            <a:r>
              <a:rPr lang="de-DE" dirty="0" err="1">
                <a:latin typeface="Univers" panose="020B0503020202020204" pitchFamily="34" charset="0"/>
              </a:rPr>
              <a:t>Stk</a:t>
            </a:r>
            <a:r>
              <a:rPr lang="de-DE" dirty="0">
                <a:latin typeface="Univers" panose="020B0503020202020204" pitchFamily="34" charset="0"/>
              </a:rPr>
              <a:t>.</a:t>
            </a:r>
          </a:p>
          <a:p>
            <a:pPr marL="171397" indent="-171397" defTabSz="913309">
              <a:buFont typeface="Arial" panose="020B0604020202020204" pitchFamily="34" charset="0"/>
              <a:buChar char="•"/>
              <a:defRPr/>
            </a:pPr>
            <a:r>
              <a:rPr lang="de-AT" dirty="0">
                <a:latin typeface="Univers" panose="020B0503020202020204" pitchFamily="34" charset="0"/>
                <a:ea typeface="Calibri" panose="020F0502020204030204" pitchFamily="34" charset="0"/>
                <a:cs typeface="Arial" panose="020B0604020202020204" pitchFamily="34" charset="0"/>
              </a:rPr>
              <a:t>EUR 14.000: Sommerfest/Frühjahrsfest/Herbstfest mit Musik und Fotograf, Weihnachtsfeier 2026, Ausschuss-</a:t>
            </a:r>
            <a:r>
              <a:rPr lang="de-AT" dirty="0">
                <a:latin typeface="Univers" panose="020B0503020202020204" pitchFamily="34" charset="0"/>
              </a:rPr>
              <a:t>Strategietag in Lans</a:t>
            </a:r>
          </a:p>
          <a:p>
            <a:pPr marL="171397" indent="-171397" defTabSz="913309">
              <a:buFont typeface="Arial" panose="020B0604020202020204" pitchFamily="34" charset="0"/>
              <a:buChar char="•"/>
              <a:defRPr/>
            </a:pPr>
            <a:r>
              <a:rPr lang="de-AT" dirty="0">
                <a:latin typeface="Univers" panose="020B0503020202020204" pitchFamily="34" charset="0"/>
              </a:rPr>
              <a:t>EUR 20.000: </a:t>
            </a:r>
            <a:r>
              <a:rPr lang="de-AT" dirty="0" err="1">
                <a:latin typeface="Univers" panose="020B0503020202020204" pitchFamily="34" charset="0"/>
              </a:rPr>
              <a:t>ggf</a:t>
            </a:r>
            <a:r>
              <a:rPr lang="de-AT" dirty="0">
                <a:latin typeface="Univers" panose="020B0503020202020204" pitchFamily="34" charset="0"/>
              </a:rPr>
              <a:t> Bestellungen </a:t>
            </a:r>
            <a:r>
              <a:rPr lang="de-AT" dirty="0" err="1">
                <a:solidFill>
                  <a:srgbClr val="191919"/>
                </a:solidFill>
                <a:latin typeface="Univers" panose="020B0503020202020204" pitchFamily="34" charset="0"/>
                <a:ea typeface="Times New Roman" panose="02020603050405020304" pitchFamily="18" charset="0"/>
                <a:cs typeface="Arial" panose="020B0604020202020204" pitchFamily="34" charset="0"/>
              </a:rPr>
              <a:t>Kammerkommissäre</a:t>
            </a:r>
            <a:endParaRPr lang="de-AT" dirty="0">
              <a:solidFill>
                <a:srgbClr val="191919"/>
              </a:solidFill>
              <a:latin typeface="Univers" panose="020B0503020202020204" pitchFamily="34" charset="0"/>
              <a:ea typeface="Times New Roman" panose="02020603050405020304" pitchFamily="18" charset="0"/>
              <a:cs typeface="Arial" panose="020B0604020202020204" pitchFamily="34" charset="0"/>
            </a:endParaRPr>
          </a:p>
          <a:p>
            <a:endParaRPr lang="de-DE" dirty="0">
              <a:solidFill>
                <a:srgbClr val="191919"/>
              </a:solidFill>
              <a:latin typeface="Univers" panose="020B0503020202020204" pitchFamily="34" charset="0"/>
              <a:ea typeface="Times New Roman" panose="02020603050405020304" pitchFamily="18" charset="0"/>
              <a:cs typeface="Arial" panose="020B0604020202020204" pitchFamily="34" charset="0"/>
            </a:endParaRPr>
          </a:p>
          <a:p>
            <a:r>
              <a:rPr lang="de-DE" b="1" u="sng" dirty="0">
                <a:solidFill>
                  <a:srgbClr val="191919"/>
                </a:solidFill>
                <a:latin typeface="Univers" panose="020B0503020202020204" pitchFamily="34" charset="0"/>
                <a:ea typeface="Times New Roman" panose="02020603050405020304" pitchFamily="18" charset="0"/>
                <a:cs typeface="Arial" panose="020B0604020202020204" pitchFamily="34" charset="0"/>
              </a:rPr>
              <a:t>AUSGABEN ALLGEMEIN 2027:</a:t>
            </a:r>
          </a:p>
          <a:p>
            <a:r>
              <a:rPr lang="de-DE" b="0" u="none" dirty="0">
                <a:solidFill>
                  <a:srgbClr val="191919"/>
                </a:solidFill>
                <a:latin typeface="Univers" panose="020B0503020202020204" pitchFamily="34" charset="0"/>
                <a:ea typeface="Times New Roman" panose="02020603050405020304" pitchFamily="18" charset="0"/>
                <a:cs typeface="Arial" panose="020B0604020202020204" pitchFamily="34" charset="0"/>
              </a:rPr>
              <a:t>Ausgehend vom Kostenvoranschlag für 2026 werden die allgemeinen Ausgaben im Kalenderjahr 2027 mit einer Kostensteigerung von 5% erwartet.</a:t>
            </a:r>
          </a:p>
          <a:p>
            <a:endParaRPr lang="de-DE" b="0" u="none" dirty="0">
              <a:solidFill>
                <a:srgbClr val="191919"/>
              </a:solidFill>
              <a:latin typeface="Univers" panose="020B0503020202020204" pitchFamily="34" charset="0"/>
              <a:ea typeface="Times New Roman" panose="02020603050405020304" pitchFamily="18" charset="0"/>
              <a:cs typeface="Arial" panose="020B0604020202020204" pitchFamily="34" charset="0"/>
            </a:endParaRPr>
          </a:p>
          <a:p>
            <a:r>
              <a:rPr lang="de-DE" b="0" u="none" dirty="0">
                <a:solidFill>
                  <a:srgbClr val="191919"/>
                </a:solidFill>
                <a:latin typeface="Univers" panose="020B0503020202020204" pitchFamily="34" charset="0"/>
                <a:ea typeface="Times New Roman" panose="02020603050405020304" pitchFamily="18" charset="0"/>
                <a:cs typeface="Arial" panose="020B0604020202020204" pitchFamily="34" charset="0"/>
              </a:rPr>
              <a:t>Ausgaben-Posten, die schon im Kostenvoranschlag für 2026 enthalten sind, im laufenden Jahr aber nicht umgesetzt werden können, müssen in den Voranschlag für 2027 ebenfalls mit einer Kostensteigerung von 5% übernommen werden.</a:t>
            </a:r>
          </a:p>
          <a:p>
            <a:endParaRPr lang="de-DE" dirty="0">
              <a:solidFill>
                <a:srgbClr val="191919"/>
              </a:solidFill>
              <a:latin typeface="Univers" panose="020B0503020202020204" pitchFamily="34" charset="0"/>
              <a:ea typeface="Times New Roman" panose="02020603050405020304" pitchFamily="18" charset="0"/>
              <a:cs typeface="Arial" panose="020B0604020202020204" pitchFamily="34" charset="0"/>
            </a:endParaRPr>
          </a:p>
          <a:p>
            <a:r>
              <a:rPr lang="de-DE" b="1" u="sng" dirty="0">
                <a:solidFill>
                  <a:srgbClr val="191919"/>
                </a:solidFill>
                <a:latin typeface="Univers" panose="020B0503020202020204" pitchFamily="34" charset="0"/>
                <a:ea typeface="Times New Roman" panose="02020603050405020304" pitchFamily="18" charset="0"/>
                <a:cs typeface="Arial" panose="020B0604020202020204" pitchFamily="34" charset="0"/>
              </a:rPr>
              <a:t>WERBEAUSGABEN 2026:</a:t>
            </a:r>
            <a:endParaRPr lang="de-DE" dirty="0">
              <a:solidFill>
                <a:srgbClr val="191919"/>
              </a:solidFill>
              <a:latin typeface="Univers" panose="020B0503020202020204" pitchFamily="34" charset="0"/>
              <a:ea typeface="Times New Roman" panose="02020603050405020304" pitchFamily="18" charset="0"/>
              <a:cs typeface="Arial" panose="020B0604020202020204" pitchFamily="34" charset="0"/>
            </a:endParaRPr>
          </a:p>
          <a:p>
            <a:endParaRPr lang="de-AT" u="none" dirty="0">
              <a:latin typeface="Univers" panose="020B0503020202020204" pitchFamily="34" charset="0"/>
            </a:endParaRPr>
          </a:p>
          <a:p>
            <a:r>
              <a:rPr lang="de-AT" u="none" dirty="0">
                <a:latin typeface="Univers" panose="020B0503020202020204" pitchFamily="34" charset="0"/>
              </a:rPr>
              <a:t>Medienkooperationen 2026:</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58.000: ORF Tirol und ORF Radio Tirol – Alles was Recht ist</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69.300: Tiroler Tageszeitung – Recht im Alltag</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32.400: Kronen Zeitung</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31.400: Bezirksblätter </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2.900: Magazin Mein Wohntraum</a:t>
            </a:r>
          </a:p>
          <a:p>
            <a:pPr defTabSz="919977">
              <a:defRPr/>
            </a:pPr>
            <a:endPar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endParaRPr>
          </a:p>
          <a:p>
            <a:pPr defTabSz="919977">
              <a:defRPr/>
            </a:pPr>
            <a:r>
              <a:rPr lang="de-AT" b="0" u="none" dirty="0">
                <a:solidFill>
                  <a:srgbClr val="000000"/>
                </a:solidFill>
                <a:latin typeface="Univers" panose="020B0503020202020204" pitchFamily="34" charset="0"/>
                <a:ea typeface="Times New Roman" panose="02020603050405020304" pitchFamily="18" charset="0"/>
                <a:cs typeface="Arial" panose="020B0604020202020204" pitchFamily="34" charset="0"/>
              </a:rPr>
              <a:t>Diverses:</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10.000: Diverses, Werbemittel </a:t>
            </a:r>
            <a:r>
              <a:rPr lang="de-AT" dirty="0" err="1">
                <a:solidFill>
                  <a:srgbClr val="000000"/>
                </a:solidFill>
                <a:latin typeface="Univers" panose="020B0503020202020204" pitchFamily="34" charset="0"/>
                <a:ea typeface="Times New Roman" panose="02020603050405020304" pitchFamily="18" charset="0"/>
                <a:cs typeface="Arial" panose="020B0604020202020204" pitchFamily="34" charset="0"/>
              </a:rPr>
              <a:t>uä</a:t>
            </a: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500: Siegerpreis Moot Court Finale</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900: Gründermesse</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6.000: </a:t>
            </a:r>
            <a:r>
              <a:rPr lang="de-AT" dirty="0" err="1">
                <a:solidFill>
                  <a:srgbClr val="000000"/>
                </a:solidFill>
                <a:latin typeface="Univers" panose="020B0503020202020204" pitchFamily="34" charset="0"/>
                <a:ea typeface="Times New Roman" panose="02020603050405020304" pitchFamily="18" charset="0"/>
                <a:cs typeface="Arial" panose="020B0604020202020204" pitchFamily="34" charset="0"/>
              </a:rPr>
              <a:t>senAktiv</a:t>
            </a: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 Messe</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40.000: </a:t>
            </a:r>
            <a:r>
              <a:rPr lang="de-DE" dirty="0">
                <a:solidFill>
                  <a:srgbClr val="000000"/>
                </a:solidFill>
                <a:latin typeface="Univers" panose="020B0503020202020204" pitchFamily="34" charset="0"/>
                <a:ea typeface="Times New Roman" panose="02020603050405020304" pitchFamily="18" charset="0"/>
                <a:cs typeface="Arial" panose="020B0604020202020204" pitchFamily="34" charset="0"/>
              </a:rPr>
              <a:t>Projekt Website Neu Relaunch (Online)</a:t>
            </a:r>
            <a:endPar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endParaRPr>
          </a:p>
          <a:p>
            <a:pPr marL="171397" indent="-171397" defTabSz="919977">
              <a:buFont typeface="Arial" panose="020B0604020202020204" pitchFamily="34" charset="0"/>
              <a:buChar char="•"/>
              <a:defRPr/>
            </a:pPr>
            <a:r>
              <a:rPr lang="de-AT" b="0" u="none"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10.000: Rubriken für Anwaltstag 2025</a:t>
            </a:r>
          </a:p>
          <a:p>
            <a:pPr defTabSz="919977">
              <a:defRPr/>
            </a:pPr>
            <a:endPar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endParaRPr>
          </a:p>
          <a:p>
            <a:pPr defTabSz="919977">
              <a:defRPr/>
            </a:pPr>
            <a:r>
              <a:rPr lang="de-AT" u="none" dirty="0">
                <a:solidFill>
                  <a:srgbClr val="000000"/>
                </a:solidFill>
                <a:latin typeface="Univers" panose="020B0503020202020204" pitchFamily="34" charset="0"/>
                <a:ea typeface="Times New Roman" panose="02020603050405020304" pitchFamily="18" charset="0"/>
                <a:cs typeface="Arial" panose="020B0604020202020204" pitchFamily="34" charset="0"/>
              </a:rPr>
              <a:t>Sponsoring:</a:t>
            </a:r>
          </a:p>
          <a:p>
            <a:pPr marL="171397" indent="-171397" defTabSz="919977">
              <a:buFont typeface="Arial" panose="020B0604020202020204" pitchFamily="34" charset="0"/>
              <a:buChar char="•"/>
              <a:defRP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rund EUR 5.000: Sponsoring Werbeaufwand</a:t>
            </a:r>
          </a:p>
          <a:p>
            <a:pPr marL="171397" indent="-171397" defTabSz="919977">
              <a:buFont typeface="Arial" panose="020B0604020202020204" pitchFamily="34" charset="0"/>
              <a:buChar char="•"/>
              <a:defRPr/>
            </a:pPr>
            <a:endPar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endParaRPr>
          </a:p>
          <a:p>
            <a:r>
              <a:rPr lang="de-AT" u="none" dirty="0">
                <a:solidFill>
                  <a:srgbClr val="000000"/>
                </a:solidFill>
                <a:latin typeface="Univers" panose="020B0503020202020204" pitchFamily="34" charset="0"/>
                <a:ea typeface="Times New Roman" panose="02020603050405020304" pitchFamily="18" charset="0"/>
                <a:cs typeface="Arial" panose="020B0604020202020204" pitchFamily="34" charset="0"/>
              </a:rPr>
              <a:t>Homepage:</a:t>
            </a:r>
          </a:p>
          <a:p>
            <a:pPr marL="171397" indent="-171397">
              <a:buFont typeface="Arial" panose="020B0604020202020204" pitchFamily="34" charset="0"/>
              <a:buChar char="•"/>
            </a:pPr>
            <a:r>
              <a:rPr lang="de-AT" dirty="0">
                <a:solidFill>
                  <a:srgbClr val="000000"/>
                </a:solidFill>
                <a:latin typeface="Univers" panose="020B0503020202020204" pitchFamily="34" charset="0"/>
                <a:ea typeface="Times New Roman" panose="02020603050405020304" pitchFamily="18" charset="0"/>
                <a:cs typeface="Arial" panose="020B0604020202020204" pitchFamily="34" charset="0"/>
              </a:rPr>
              <a:t>EUR 25.000: </a:t>
            </a:r>
            <a:r>
              <a:rPr lang="de-AT" dirty="0">
                <a:latin typeface="Univers" panose="020B0503020202020204" pitchFamily="34" charset="0"/>
              </a:rPr>
              <a:t>Kosten für eine neue Homepage: Information von Mag. Lentner nach Rücksprache mit Tom Leiter und DI Christian Premm</a:t>
            </a:r>
          </a:p>
          <a:p>
            <a:pPr marL="171397" indent="-171397">
              <a:buFont typeface="Arial" panose="020B0604020202020204" pitchFamily="34" charset="0"/>
              <a:buChar char="•"/>
            </a:pPr>
            <a:r>
              <a:rPr lang="de-AT" dirty="0">
                <a:latin typeface="Univers" panose="020B0503020202020204" pitchFamily="34" charset="0"/>
              </a:rPr>
              <a:t>EUR 7.500: Homepage diverse Erweiterungen / allgemeiner Aufwand / Wartung</a:t>
            </a:r>
          </a:p>
          <a:p>
            <a:endParaRPr lang="de-DE" b="0" u="none" dirty="0">
              <a:solidFill>
                <a:srgbClr val="191919"/>
              </a:solidFill>
              <a:latin typeface="Univers" panose="020B0503020202020204" pitchFamily="34" charset="0"/>
              <a:ea typeface="Times New Roman" panose="02020603050405020304" pitchFamily="18" charset="0"/>
              <a:cs typeface="Arial" panose="020B0604020202020204" pitchFamily="34" charset="0"/>
            </a:endParaRPr>
          </a:p>
          <a:p>
            <a:r>
              <a:rPr lang="de-DE" b="1" u="sng" dirty="0">
                <a:solidFill>
                  <a:srgbClr val="191919"/>
                </a:solidFill>
                <a:latin typeface="Univers" panose="020B0503020202020204" pitchFamily="34" charset="0"/>
                <a:ea typeface="Times New Roman" panose="02020603050405020304" pitchFamily="18" charset="0"/>
                <a:cs typeface="Arial" panose="020B0604020202020204" pitchFamily="34" charset="0"/>
              </a:rPr>
              <a:t>WERBEAUSGABEN 2027:</a:t>
            </a:r>
            <a:endParaRPr lang="de-DE" dirty="0">
              <a:solidFill>
                <a:srgbClr val="191919"/>
              </a:solidFill>
              <a:latin typeface="Univers" panose="020B0503020202020204" pitchFamily="34" charset="0"/>
              <a:ea typeface="Times New Roman" panose="02020603050405020304" pitchFamily="18" charset="0"/>
              <a:cs typeface="Arial" panose="020B0604020202020204" pitchFamily="34" charset="0"/>
            </a:endParaRPr>
          </a:p>
          <a:p>
            <a:r>
              <a:rPr lang="de-DE" b="0" u="none" dirty="0">
                <a:solidFill>
                  <a:srgbClr val="191919"/>
                </a:solidFill>
                <a:latin typeface="Univers" panose="020B0503020202020204" pitchFamily="34" charset="0"/>
                <a:ea typeface="Times New Roman" panose="02020603050405020304" pitchFamily="18" charset="0"/>
                <a:cs typeface="Arial" panose="020B0604020202020204" pitchFamily="34" charset="0"/>
              </a:rPr>
              <a:t>Ausgehend vom Kostenvoranschlag für 2026 werden die allgemeinen Ausgaben im Kalenderjahr 2027 mit einer Kostensteigerung von 5% erwartet.</a:t>
            </a:r>
          </a:p>
          <a:p>
            <a:endParaRPr lang="de-DE" b="0" u="none" dirty="0">
              <a:solidFill>
                <a:srgbClr val="191919"/>
              </a:solidFill>
              <a:latin typeface="Univers" panose="020B0503020202020204" pitchFamily="34" charset="0"/>
              <a:ea typeface="Times New Roman" panose="02020603050405020304" pitchFamily="18" charset="0"/>
              <a:cs typeface="Arial" panose="020B0604020202020204" pitchFamily="34" charset="0"/>
            </a:endParaRPr>
          </a:p>
          <a:p>
            <a:r>
              <a:rPr lang="de-DE" b="0" u="none" dirty="0">
                <a:solidFill>
                  <a:srgbClr val="191919"/>
                </a:solidFill>
                <a:latin typeface="Univers" panose="020B0503020202020204" pitchFamily="34" charset="0"/>
                <a:ea typeface="Times New Roman" panose="02020603050405020304" pitchFamily="18" charset="0"/>
                <a:cs typeface="Arial" panose="020B0604020202020204" pitchFamily="34" charset="0"/>
              </a:rPr>
              <a:t>Ausgaben-Posten, die schon im Kostenvoranschlag für 2026 enthalten sind, im laufenden Jahr aber nicht umgesetzt werden können, müssen in den Voranschlag für 2027 ebenfalls mit einer Kostensteigerung von 5% übernommen werden.</a:t>
            </a:r>
          </a:p>
        </p:txBody>
      </p:sp>
      <p:sp>
        <p:nvSpPr>
          <p:cNvPr id="4" name="Foliennummernplatzhalter 3"/>
          <p:cNvSpPr>
            <a:spLocks noGrp="1"/>
          </p:cNvSpPr>
          <p:nvPr>
            <p:ph type="sldNum" sz="quarter" idx="5"/>
          </p:nvPr>
        </p:nvSpPr>
        <p:spPr/>
        <p:txBody>
          <a:bodyPr/>
          <a:lstStyle/>
          <a:p>
            <a:pPr defTabSz="913309">
              <a:defRPr/>
            </a:pPr>
            <a:fld id="{739CD4AA-53F6-4A62-9228-B8CE3780264B}" type="slidenum">
              <a:rPr lang="de-AT">
                <a:solidFill>
                  <a:prstClr val="black"/>
                </a:solidFill>
                <a:latin typeface="Calibri"/>
              </a:rPr>
              <a:pPr defTabSz="913309">
                <a:defRPr/>
              </a:pPr>
              <a:t>58</a:t>
            </a:fld>
            <a:endParaRPr lang="de-AT">
              <a:solidFill>
                <a:prstClr val="black"/>
              </a:solidFill>
              <a:latin typeface="Calibri"/>
            </a:endParaRPr>
          </a:p>
        </p:txBody>
      </p:sp>
    </p:spTree>
    <p:extLst>
      <p:ext uri="{BB962C8B-B14F-4D97-AF65-F5344CB8AC3E}">
        <p14:creationId xmlns:p14="http://schemas.microsoft.com/office/powerpoint/2010/main" val="11951732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r>
              <a:rPr lang="de-DE" b="1" dirty="0"/>
              <a:t>Stand XX.XX.2026:</a:t>
            </a:r>
            <a:endParaRPr lang="de-AT" dirty="0">
              <a:effectLst/>
            </a:endParaRPr>
          </a:p>
          <a:p>
            <a:pPr defTabSz="919977">
              <a:defRPr/>
            </a:pPr>
            <a:r>
              <a:rPr lang="de-DE" b="1" dirty="0">
                <a:latin typeface="Univers" panose="020B0503020202020204" pitchFamily="34" charset="0"/>
              </a:rPr>
              <a:t>Es ist ein Quorum von 10% der Mitglieder, das sind XX Kammermitglieder, bei einer einfachen Mehrheit erforderlich.</a:t>
            </a:r>
          </a:p>
          <a:p>
            <a:pPr defTabSz="919977">
              <a:defRPr/>
            </a:pPr>
            <a:endParaRPr lang="de-DE" dirty="0">
              <a:latin typeface="Univers" panose="020B0503020202020204" pitchFamily="34" charset="0"/>
              <a:cs typeface="Arial" panose="020B0604020202020204" pitchFamily="34" charset="0"/>
            </a:endParaRPr>
          </a:p>
          <a:p>
            <a:pPr marL="172493" indent="-172493"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Der Rechnungsabschluss lag zur Einsichtnahme im Kammeramt auf.</a:t>
            </a:r>
          </a:p>
          <a:p>
            <a:pPr defTabSz="919977">
              <a:defRPr/>
            </a:pPr>
            <a:endParaRPr lang="de-DE" dirty="0">
              <a:latin typeface="Univers" panose="020B0503020202020204" pitchFamily="34" charset="0"/>
              <a:cs typeface="Arial" panose="020B0604020202020204" pitchFamily="34" charset="0"/>
            </a:endParaRPr>
          </a:p>
          <a:p>
            <a:pPr marL="172493" indent="-172493"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Wortmeldungen?</a:t>
            </a:r>
          </a:p>
          <a:p>
            <a:pPr marL="172493" indent="-172493"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RAA und RA stimmen </a:t>
            </a:r>
            <a:r>
              <a:rPr lang="de-DE" u="sng" dirty="0">
                <a:latin typeface="Univers" panose="020B0503020202020204" pitchFamily="34" charset="0"/>
                <a:cs typeface="Arial" panose="020B0604020202020204" pitchFamily="34" charset="0"/>
              </a:rPr>
              <a:t>getrennt</a:t>
            </a:r>
            <a:r>
              <a:rPr lang="de-DE" dirty="0">
                <a:latin typeface="Univers" panose="020B0503020202020204" pitchFamily="34" charset="0"/>
                <a:cs typeface="Arial" panose="020B0604020202020204" pitchFamily="34" charset="0"/>
              </a:rPr>
              <a:t> ab</a:t>
            </a:r>
          </a:p>
          <a:p>
            <a:pPr marL="172493" indent="-172493"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RAA haben halbe Stimme</a:t>
            </a:r>
          </a:p>
          <a:p>
            <a:pPr marL="172493" indent="-172493" defTabSz="919977">
              <a:buFont typeface="Arial" panose="020B0604020202020204" pitchFamily="34" charset="0"/>
              <a:buChar char="•"/>
              <a:defRPr/>
            </a:pPr>
            <a:r>
              <a:rPr lang="de-DE" dirty="0">
                <a:latin typeface="Univers" panose="020B0503020202020204" pitchFamily="34" charset="0"/>
                <a:cs typeface="Arial" panose="020B0604020202020204" pitchFamily="34" charset="0"/>
              </a:rPr>
              <a:t>Abstimmung durch Handaufheben </a:t>
            </a:r>
          </a:p>
          <a:p>
            <a:pPr marL="172493" indent="-172493" defTabSz="919977">
              <a:buFont typeface="Arial" panose="020B0604020202020204" pitchFamily="34" charset="0"/>
              <a:buChar char="•"/>
              <a:defRPr/>
            </a:pPr>
            <a:r>
              <a:rPr lang="de-DE" b="1" dirty="0">
                <a:highlight>
                  <a:srgbClr val="FFFF00"/>
                </a:highlight>
                <a:latin typeface="Univers" panose="020B0503020202020204" pitchFamily="34" charset="0"/>
                <a:cs typeface="Arial" panose="020B0604020202020204" pitchFamily="34" charset="0"/>
              </a:rPr>
              <a:t>Stimmenthaltung der Ausschussmitglieder</a:t>
            </a:r>
            <a:endParaRPr lang="de-DE"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59</a:t>
            </a:fld>
            <a:endParaRPr lang="de-AT"/>
          </a:p>
        </p:txBody>
      </p:sp>
    </p:spTree>
    <p:extLst>
      <p:ext uri="{BB962C8B-B14F-4D97-AF65-F5344CB8AC3E}">
        <p14:creationId xmlns:p14="http://schemas.microsoft.com/office/powerpoint/2010/main" val="4181143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75077-266D-A313-2504-910E80E4035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7BE5AB5-30F7-16AE-CE7B-B61FCDAC4A4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1538616-D982-5C5F-CE36-7989D19DE410}"/>
              </a:ext>
            </a:extLst>
          </p:cNvPr>
          <p:cNvSpPr>
            <a:spLocks noGrp="1"/>
          </p:cNvSpPr>
          <p:nvPr>
            <p:ph type="body" idx="1"/>
          </p:nvPr>
        </p:nvSpPr>
        <p:spPr/>
        <p:txBody>
          <a:bodyPr/>
          <a:lstStyle/>
          <a:p>
            <a:pPr defTabSz="919977">
              <a:defRPr/>
            </a:pPr>
            <a:endParaRPr lang="de-AT" dirty="0"/>
          </a:p>
        </p:txBody>
      </p:sp>
      <p:sp>
        <p:nvSpPr>
          <p:cNvPr id="4" name="Foliennummernplatzhalter 3">
            <a:extLst>
              <a:ext uri="{FF2B5EF4-FFF2-40B4-BE49-F238E27FC236}">
                <a16:creationId xmlns:a16="http://schemas.microsoft.com/office/drawing/2014/main" id="{13D70B4F-7C5D-FDDC-3647-1EF12F8EEDDB}"/>
              </a:ext>
            </a:extLst>
          </p:cNvPr>
          <p:cNvSpPr>
            <a:spLocks noGrp="1"/>
          </p:cNvSpPr>
          <p:nvPr>
            <p:ph type="sldNum" sz="quarter" idx="5"/>
          </p:nvPr>
        </p:nvSpPr>
        <p:spPr/>
        <p:txBody>
          <a:bodyPr/>
          <a:lstStyle/>
          <a:p>
            <a:pPr>
              <a:defRPr/>
            </a:pPr>
            <a:fld id="{739CD4AA-53F6-4A62-9228-B8CE3780264B}" type="slidenum">
              <a:rPr lang="de-AT" smtClean="0"/>
              <a:pPr>
                <a:defRPr/>
              </a:pPr>
              <a:t>60</a:t>
            </a:fld>
            <a:endParaRPr lang="de-AT"/>
          </a:p>
        </p:txBody>
      </p:sp>
    </p:spTree>
    <p:extLst>
      <p:ext uri="{BB962C8B-B14F-4D97-AF65-F5344CB8AC3E}">
        <p14:creationId xmlns:p14="http://schemas.microsoft.com/office/powerpoint/2010/main" val="5838406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Präsident Dr. Andreas König:</a:t>
            </a:r>
            <a:endParaRPr lang="de-AT" dirty="0"/>
          </a:p>
          <a:p>
            <a:r>
              <a:rPr lang="de-DE" dirty="0"/>
              <a:t> </a:t>
            </a:r>
            <a:endParaRPr lang="de-AT" dirty="0"/>
          </a:p>
          <a:p>
            <a:r>
              <a:rPr lang="de-DE" dirty="0"/>
              <a:t>Eintragung: 21.06.1988</a:t>
            </a:r>
            <a:endParaRPr lang="de-AT" dirty="0"/>
          </a:p>
          <a:p>
            <a:r>
              <a:rPr lang="de-DE" dirty="0"/>
              <a:t> </a:t>
            </a:r>
            <a:endParaRPr lang="de-AT" dirty="0"/>
          </a:p>
          <a:p>
            <a:r>
              <a:rPr lang="de-DE" dirty="0"/>
              <a:t>Funktionen:</a:t>
            </a:r>
            <a:endParaRPr lang="de-AT" dirty="0"/>
          </a:p>
          <a:p>
            <a:r>
              <a:rPr lang="de-DE" dirty="0"/>
              <a:t> </a:t>
            </a:r>
            <a:endParaRPr lang="de-AT" dirty="0"/>
          </a:p>
          <a:p>
            <a:r>
              <a:rPr lang="de-DE" dirty="0" err="1"/>
              <a:t>Prüfungskommissär</a:t>
            </a:r>
            <a:r>
              <a:rPr lang="de-DE" dirty="0"/>
              <a:t> für die RA-Prüfung für die Zeit vom 01.07.01 - 30.06.06 (Wiederwahl der VV am 19.04.01)</a:t>
            </a:r>
            <a:endParaRPr lang="de-AT" dirty="0"/>
          </a:p>
          <a:p>
            <a:r>
              <a:rPr lang="de-DE" dirty="0"/>
              <a:t> </a:t>
            </a:r>
            <a:endParaRPr lang="de-AT" dirty="0"/>
          </a:p>
          <a:p>
            <a:r>
              <a:rPr lang="de-DE" dirty="0"/>
              <a:t>Mitglied des D-Rates seit 14.04.1994 </a:t>
            </a:r>
            <a:endParaRPr lang="de-AT" dirty="0"/>
          </a:p>
          <a:p>
            <a:r>
              <a:rPr lang="de-DE" dirty="0"/>
              <a:t>18.09.1997 - Wahl zum 2. Vizepräsident des D-Rat</a:t>
            </a:r>
            <a:endParaRPr lang="de-AT" dirty="0"/>
          </a:p>
          <a:p>
            <a:r>
              <a:rPr lang="de-DE" dirty="0"/>
              <a:t> </a:t>
            </a:r>
            <a:endParaRPr lang="de-AT" dirty="0"/>
          </a:p>
          <a:p>
            <a:r>
              <a:rPr lang="de-DE" dirty="0"/>
              <a:t>Verleihung des Goldenen Ehrenzeichens für Verdienste um die Republik Österreich am 30.05.2011 durch OLG Präsident Dr. </a:t>
            </a:r>
            <a:r>
              <a:rPr lang="de-DE" dirty="0" err="1"/>
              <a:t>Pilgermaier</a:t>
            </a:r>
            <a:endParaRPr lang="de-AT" dirty="0"/>
          </a:p>
          <a:p>
            <a:r>
              <a:rPr lang="de-DE" dirty="0"/>
              <a:t> </a:t>
            </a:r>
            <a:endParaRPr lang="de-AT" dirty="0"/>
          </a:p>
          <a:p>
            <a:r>
              <a:rPr lang="de-DE" dirty="0"/>
              <a:t>Vizepräsident des D-Rates: 18.09.1997 - 19.04.2012</a:t>
            </a:r>
            <a:endParaRPr lang="de-AT" dirty="0"/>
          </a:p>
          <a:p>
            <a:r>
              <a:rPr lang="de-DE" dirty="0"/>
              <a:t> </a:t>
            </a:r>
            <a:endParaRPr lang="de-AT" dirty="0"/>
          </a:p>
          <a:p>
            <a:r>
              <a:rPr lang="de-DE" dirty="0"/>
              <a:t>Präsident des D-Rates: 19.04.2012 – 21.10.2024</a:t>
            </a:r>
          </a:p>
          <a:p>
            <a:endParaRPr lang="de-DE" dirty="0"/>
          </a:p>
          <a:p>
            <a:r>
              <a:rPr lang="de-DE" dirty="0"/>
              <a:t>Langjähriges Mitglied des Arbeitskreises Berufsrecht und Berufsrecht International im ÖRAK</a:t>
            </a:r>
          </a:p>
          <a:p>
            <a:endParaRPr lang="de-AT" dirty="0"/>
          </a:p>
          <a:p>
            <a:r>
              <a:rPr lang="de-DE" dirty="0"/>
              <a:t> </a:t>
            </a:r>
            <a:endParaRPr lang="de-AT" dirty="0"/>
          </a:p>
          <a:p>
            <a:r>
              <a:rPr lang="de-DE" dirty="0"/>
              <a:t> </a:t>
            </a:r>
            <a:endParaRPr lang="de-AT" dirty="0"/>
          </a:p>
          <a:p>
            <a:r>
              <a:rPr lang="de-DE" i="1" dirty="0"/>
              <a:t>(Zum Vergleich: Ehrenpräsident Dr. Georg Huber, Kufstein:</a:t>
            </a:r>
            <a:endParaRPr lang="de-AT" dirty="0"/>
          </a:p>
          <a:p>
            <a:r>
              <a:rPr lang="de-DE" i="1" dirty="0"/>
              <a:t> </a:t>
            </a:r>
            <a:endParaRPr lang="de-AT" dirty="0"/>
          </a:p>
          <a:p>
            <a:r>
              <a:rPr lang="de-DE" i="1" dirty="0"/>
              <a:t>Funktionen:</a:t>
            </a:r>
            <a:endParaRPr lang="de-AT" dirty="0"/>
          </a:p>
          <a:p>
            <a:r>
              <a:rPr lang="de-DE" i="1" dirty="0"/>
              <a:t>Mitglied des Disziplinarrates von 14.11.1985 bis 21.04.1994</a:t>
            </a:r>
            <a:endParaRPr lang="de-AT" dirty="0"/>
          </a:p>
          <a:p>
            <a:r>
              <a:rPr lang="de-DE" i="1" dirty="0"/>
              <a:t>Präsident des Disziplinarrates seit </a:t>
            </a:r>
            <a:r>
              <a:rPr lang="de-DE" i="1"/>
              <a:t>21.04.1994 bis 19.04.2012</a:t>
            </a:r>
            <a:r>
              <a:rPr lang="de-DE" i="1" dirty="0"/>
              <a:t>)</a:t>
            </a:r>
            <a:endParaRPr lang="de-AT" dirty="0"/>
          </a:p>
          <a:p>
            <a:r>
              <a:rPr lang="de-DE" dirty="0"/>
              <a:t> </a:t>
            </a:r>
            <a:endParaRPr lang="de-AT" dirty="0"/>
          </a:p>
          <a:p>
            <a:r>
              <a:rPr lang="de-DE" dirty="0"/>
              <a:t> </a:t>
            </a:r>
            <a:endParaRPr lang="de-AT" dirty="0"/>
          </a:p>
          <a:p>
            <a:endParaRPr lang="de-AT"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61</a:t>
            </a:fld>
            <a:endParaRPr lang="de-AT"/>
          </a:p>
        </p:txBody>
      </p:sp>
    </p:spTree>
    <p:extLst>
      <p:ext uri="{BB962C8B-B14F-4D97-AF65-F5344CB8AC3E}">
        <p14:creationId xmlns:p14="http://schemas.microsoft.com/office/powerpoint/2010/main" val="12085521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r>
              <a:rPr lang="de-DE" dirty="0">
                <a:latin typeface="Univers" panose="020B0503020202020204" pitchFamily="34" charset="0"/>
                <a:ea typeface="Times New Roman" panose="02020603050405020304" pitchFamily="18" charset="0"/>
              </a:rPr>
              <a:t>Wenn alle Wortmeldungen erledigt sind:</a:t>
            </a:r>
          </a:p>
          <a:p>
            <a:pPr algn="just"/>
            <a:endParaRPr lang="de-DE" dirty="0">
              <a:latin typeface="Univers" panose="020B0503020202020204" pitchFamily="34" charset="0"/>
              <a:ea typeface="Times New Roman" panose="02020603050405020304" pitchFamily="18" charset="0"/>
            </a:endParaRPr>
          </a:p>
          <a:p>
            <a:pPr algn="just"/>
            <a:r>
              <a:rPr lang="de-DE" dirty="0">
                <a:latin typeface="Univers" panose="020B0503020202020204" pitchFamily="34" charset="0"/>
                <a:ea typeface="Times New Roman" panose="02020603050405020304" pitchFamily="18" charset="0"/>
              </a:rPr>
              <a:t>Danke an alle Teilnehmer, dass sie an der heutigen Sitzung teilgenommen haben.</a:t>
            </a:r>
          </a:p>
          <a:p>
            <a:pPr algn="just"/>
            <a:endParaRPr lang="de-DE" dirty="0">
              <a:latin typeface="Univers" panose="020B0503020202020204" pitchFamily="34" charset="0"/>
              <a:ea typeface="Times New Roman" panose="02020603050405020304" pitchFamily="18" charset="0"/>
            </a:endParaRPr>
          </a:p>
          <a:p>
            <a:pPr algn="just"/>
            <a:r>
              <a:rPr lang="de-DE" dirty="0">
                <a:latin typeface="Univers" panose="020B0503020202020204" pitchFamily="34" charset="0"/>
                <a:ea typeface="Times New Roman" panose="02020603050405020304" pitchFamily="18" charset="0"/>
              </a:rPr>
              <a:t>Vollversammlung geschlossen um _______ Uhr.</a:t>
            </a:r>
          </a:p>
          <a:p>
            <a:pPr algn="just"/>
            <a:endParaRPr lang="de-DE" dirty="0">
              <a:latin typeface="Univers" panose="020B0503020202020204" pitchFamily="34" charset="0"/>
              <a:ea typeface="Times New Roman" panose="02020603050405020304" pitchFamily="18" charset="0"/>
            </a:endParaRPr>
          </a:p>
          <a:p>
            <a:pPr algn="just"/>
            <a:r>
              <a:rPr lang="de-DE" dirty="0">
                <a:latin typeface="Univers" panose="020B0503020202020204" pitchFamily="34" charset="0"/>
                <a:ea typeface="Times New Roman" panose="02020603050405020304" pitchFamily="18" charset="0"/>
              </a:rPr>
              <a:t> </a:t>
            </a:r>
            <a:endParaRPr lang="de-AT" dirty="0">
              <a:latin typeface="Univers" panose="020B0503020202020204" pitchFamily="34" charset="0"/>
              <a:ea typeface="Times New Roman" panose="02020603050405020304" pitchFamily="18" charset="0"/>
            </a:endParaRPr>
          </a:p>
          <a:p>
            <a:pPr algn="just"/>
            <a:r>
              <a:rPr lang="de-DE" dirty="0">
                <a:latin typeface="Univers" panose="020B0503020202020204" pitchFamily="34" charset="0"/>
                <a:ea typeface="Times New Roman" panose="02020603050405020304" pitchFamily="18" charset="0"/>
              </a:rPr>
              <a:t> </a:t>
            </a:r>
            <a:endParaRPr lang="de-AT" dirty="0">
              <a:latin typeface="Univers" panose="020B0503020202020204" pitchFamily="34" charset="0"/>
              <a:ea typeface="Times New Roman" panose="02020603050405020304" pitchFamily="18" charset="0"/>
            </a:endParaRPr>
          </a:p>
          <a:p>
            <a:pPr defTabSz="919977">
              <a:defRPr/>
            </a:pPr>
            <a:endParaRPr lang="de-AT"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62</a:t>
            </a:fld>
            <a:endParaRPr lang="de-AT"/>
          </a:p>
        </p:txBody>
      </p:sp>
    </p:spTree>
    <p:extLst>
      <p:ext uri="{BB962C8B-B14F-4D97-AF65-F5344CB8AC3E}">
        <p14:creationId xmlns:p14="http://schemas.microsoft.com/office/powerpoint/2010/main" val="8334769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977">
              <a:defRPr/>
            </a:pPr>
            <a:endParaRPr lang="de-AT" dirty="0"/>
          </a:p>
        </p:txBody>
      </p:sp>
      <p:sp>
        <p:nvSpPr>
          <p:cNvPr id="4" name="Foliennummernplatzhalter 3"/>
          <p:cNvSpPr>
            <a:spLocks noGrp="1"/>
          </p:cNvSpPr>
          <p:nvPr>
            <p:ph type="sldNum" sz="quarter" idx="5"/>
          </p:nvPr>
        </p:nvSpPr>
        <p:spPr/>
        <p:txBody>
          <a:bodyPr/>
          <a:lstStyle/>
          <a:p>
            <a:pPr>
              <a:defRPr/>
            </a:pPr>
            <a:fld id="{739CD4AA-53F6-4A62-9228-B8CE3780264B}" type="slidenum">
              <a:rPr lang="de-AT" smtClean="0"/>
              <a:pPr>
                <a:defRPr/>
              </a:pPr>
              <a:t>63</a:t>
            </a:fld>
            <a:endParaRPr lang="de-AT"/>
          </a:p>
        </p:txBody>
      </p:sp>
    </p:spTree>
    <p:extLst>
      <p:ext uri="{BB962C8B-B14F-4D97-AF65-F5344CB8AC3E}">
        <p14:creationId xmlns:p14="http://schemas.microsoft.com/office/powerpoint/2010/main" val="1585777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dirty="0"/>
              <a:t>Titelmasterformat durch Klicken bearbeiten</a:t>
            </a:r>
            <a:endParaRPr lang="de-AT" dirty="0"/>
          </a:p>
        </p:txBody>
      </p:sp>
      <p:sp>
        <p:nvSpPr>
          <p:cNvPr id="3" name="Untertitel 2"/>
          <p:cNvSpPr>
            <a:spLocks noGrp="1"/>
          </p:cNvSpPr>
          <p:nvPr>
            <p:ph type="subTitle" idx="1"/>
          </p:nvPr>
        </p:nvSpPr>
        <p:spPr>
          <a:xfrm>
            <a:off x="1371600" y="3886200"/>
            <a:ext cx="6400800" cy="91095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de-AT" dirty="0"/>
          </a:p>
        </p:txBody>
      </p:sp>
      <p:sp>
        <p:nvSpPr>
          <p:cNvPr id="4" name="Datumsplatzhalter 3"/>
          <p:cNvSpPr>
            <a:spLocks noGrp="1"/>
          </p:cNvSpPr>
          <p:nvPr>
            <p:ph type="dt" sz="half" idx="10"/>
          </p:nvPr>
        </p:nvSpPr>
        <p:spPr/>
        <p:txBody>
          <a:bodyPr/>
          <a:lstStyle>
            <a:lvl1pPr>
              <a:defRPr/>
            </a:lvl1pPr>
          </a:lstStyle>
          <a:p>
            <a:pPr>
              <a:defRPr/>
            </a:pPr>
            <a:fld id="{D4B0B368-461C-4FE7-A4DB-25FDD4CFFC4C}" type="datetimeFigureOut">
              <a:rPr lang="de-AT"/>
              <a:pPr>
                <a:defRPr/>
              </a:pPr>
              <a:t>05.10.2026</a:t>
            </a:fld>
            <a:endParaRPr lang="de-AT"/>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a:lvl1pPr>
          </a:lstStyle>
          <a:p>
            <a:pPr>
              <a:defRPr/>
            </a:pPr>
            <a:fld id="{6FED1438-6D06-4E6B-BB60-67079B1E9A05}" type="slidenum">
              <a:rPr lang="de-AT"/>
              <a:pPr>
                <a:defRPr/>
              </a:pPr>
              <a:t>‹Nr.›</a:t>
            </a:fld>
            <a:endParaRPr lang="de-AT"/>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lvl1pPr>
          </a:lstStyle>
          <a:p>
            <a:r>
              <a:rPr lang="de-DE" dirty="0"/>
              <a:t>Titelmasterformat durch Klicken bearbeiten</a:t>
            </a:r>
            <a:endParaRPr lang="de-AT" dirty="0"/>
          </a:p>
        </p:txBody>
      </p:sp>
      <p:sp>
        <p:nvSpPr>
          <p:cNvPr id="3" name="Inhaltsplatzhalter 2"/>
          <p:cNvSpPr>
            <a:spLocks noGrp="1"/>
          </p:cNvSpPr>
          <p:nvPr>
            <p:ph idx="1"/>
          </p:nvPr>
        </p:nvSpPr>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p:cNvSpPr>
            <a:spLocks noGrp="1"/>
          </p:cNvSpPr>
          <p:nvPr>
            <p:ph type="dt" sz="half" idx="10"/>
          </p:nvPr>
        </p:nvSpPr>
        <p:spPr/>
        <p:txBody>
          <a:bodyPr/>
          <a:lstStyle>
            <a:lvl1pPr>
              <a:defRPr/>
            </a:lvl1pPr>
          </a:lstStyle>
          <a:p>
            <a:pPr>
              <a:defRPr/>
            </a:pPr>
            <a:fld id="{673E42C3-E90B-416B-9D6D-3A203A68E778}" type="datetimeFigureOut">
              <a:rPr lang="de-AT"/>
              <a:pPr>
                <a:defRPr/>
              </a:pPr>
              <a:t>05.10.2026</a:t>
            </a:fld>
            <a:endParaRPr lang="de-AT"/>
          </a:p>
        </p:txBody>
      </p:sp>
      <p:sp>
        <p:nvSpPr>
          <p:cNvPr id="5" name="Fußzeilenplatzhalter 4"/>
          <p:cNvSpPr>
            <a:spLocks noGrp="1"/>
          </p:cNvSpPr>
          <p:nvPr>
            <p:ph type="ftr" sz="quarter" idx="11"/>
          </p:nvPr>
        </p:nvSpPr>
        <p:spPr/>
        <p:txBody>
          <a:bodyPr/>
          <a:lstStyle>
            <a:lvl1pPr>
              <a:defRPr/>
            </a:lvl1pPr>
          </a:lstStyle>
          <a:p>
            <a:pPr>
              <a:defRPr/>
            </a:pPr>
            <a:endParaRPr lang="de-AT"/>
          </a:p>
        </p:txBody>
      </p:sp>
      <p:sp>
        <p:nvSpPr>
          <p:cNvPr id="6" name="Foliennummernplatzhalter 5"/>
          <p:cNvSpPr>
            <a:spLocks noGrp="1"/>
          </p:cNvSpPr>
          <p:nvPr>
            <p:ph type="sldNum" sz="quarter" idx="12"/>
          </p:nvPr>
        </p:nvSpPr>
        <p:spPr/>
        <p:txBody>
          <a:bodyPr/>
          <a:lstStyle>
            <a:lvl1pPr>
              <a:defRPr/>
            </a:lvl1pPr>
          </a:lstStyle>
          <a:p>
            <a:pPr>
              <a:defRPr/>
            </a:pPr>
            <a:fld id="{C1B7DCCA-A61F-49C3-AFD4-24DE46B27441}" type="slidenum">
              <a:rPr lang="de-AT"/>
              <a:pPr>
                <a:defRPr/>
              </a:pPr>
              <a:t>‹Nr.›</a:t>
            </a:fld>
            <a:endParaRPr lang="de-A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lvl="0"/>
            <a:r>
              <a:rPr lang="de-AT"/>
              <a:t>16.04.2012</a:t>
            </a:r>
          </a:p>
        </p:txBody>
      </p:sp>
      <p:sp>
        <p:nvSpPr>
          <p:cNvPr id="3" name="Foliennummernplatzhalter 2"/>
          <p:cNvSpPr>
            <a:spLocks noGrp="1"/>
          </p:cNvSpPr>
          <p:nvPr>
            <p:ph type="sldNum" sz="quarter" idx="11"/>
          </p:nvPr>
        </p:nvSpPr>
        <p:spPr/>
        <p:txBody>
          <a:bodyPr/>
          <a:lstStyle/>
          <a:p>
            <a:pPr lvl="0"/>
            <a:fld id="{A0F0854D-1FC0-44B8-A359-2E7AA57367CA}" type="slidenum">
              <a:t>‹Nr.›</a:t>
            </a:fld>
            <a:endParaRPr lang="de-AT"/>
          </a:p>
        </p:txBody>
      </p:sp>
    </p:spTree>
    <p:extLst>
      <p:ext uri="{BB962C8B-B14F-4D97-AF65-F5344CB8AC3E}">
        <p14:creationId xmlns:p14="http://schemas.microsoft.com/office/powerpoint/2010/main" val="42717461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3146" y="569118"/>
            <a:ext cx="8229600" cy="9858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dirty="0"/>
              <a:t>Titelmasterformat durch Klicken bearbeiten</a:t>
            </a:r>
            <a:endParaRPr lang="de-AT" dirty="0"/>
          </a:p>
        </p:txBody>
      </p:sp>
      <p:sp>
        <p:nvSpPr>
          <p:cNvPr id="1027" name="Textplatzhalt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B14A5AE-1751-47C3-8372-59655143795B}" type="datetimeFigureOut">
              <a:rPr lang="de-AT"/>
              <a:pPr>
                <a:defRPr/>
              </a:pPr>
              <a:t>05.10.2026</a:t>
            </a:fld>
            <a:endParaRPr lang="de-AT"/>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de-AT"/>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FD1C0BEF-856A-455B-9ED5-30FBABB43A0A}" type="slidenum">
              <a:rPr lang="de-AT"/>
              <a:pPr>
                <a:defRPr/>
              </a:pPr>
              <a:t>‹Nr.›</a:t>
            </a:fld>
            <a:endParaRPr lang="de-AT"/>
          </a:p>
        </p:txBody>
      </p:sp>
      <p:pic>
        <p:nvPicPr>
          <p:cNvPr id="2" name="Grafik 1">
            <a:extLst>
              <a:ext uri="{FF2B5EF4-FFF2-40B4-BE49-F238E27FC236}">
                <a16:creationId xmlns:a16="http://schemas.microsoft.com/office/drawing/2014/main" id="{3AC7BC76-D706-35D3-CF75-108614C00CEB}"/>
              </a:ext>
            </a:extLst>
          </p:cNvPr>
          <p:cNvPicPr>
            <a:picLocks noChangeAspect="1"/>
          </p:cNvPicPr>
          <p:nvPr userDrawn="1"/>
        </p:nvPicPr>
        <p:blipFill>
          <a:blip r:embed="rId5"/>
          <a:stretch>
            <a:fillRect/>
          </a:stretch>
        </p:blipFill>
        <p:spPr>
          <a:xfrm>
            <a:off x="7452320" y="160333"/>
            <a:ext cx="1557536" cy="428793"/>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 id="2147483658" r:id="rId2"/>
    <p:sldLayoutId id="2147483660" r:id="rId3"/>
  </p:sldLayoutIdLst>
  <p:txStyles>
    <p:titleStyle>
      <a:lvl1pPr algn="l" rtl="0" fontAlgn="base">
        <a:spcBef>
          <a:spcPct val="0"/>
        </a:spcBef>
        <a:spcAft>
          <a:spcPct val="0"/>
        </a:spcAft>
        <a:defRPr sz="2800" b="1" kern="1200">
          <a:solidFill>
            <a:schemeClr val="tx1"/>
          </a:solidFill>
          <a:latin typeface="Univers" panose="020B0503020202020204" pitchFamily="34" charset="0"/>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Wingdings" panose="05000000000000000000" pitchFamily="2" charset="2"/>
        <a:buChar char="§"/>
        <a:defRPr sz="2400" kern="1200">
          <a:solidFill>
            <a:schemeClr val="tx1"/>
          </a:solidFill>
          <a:latin typeface="Univers" panose="020B0503020202020204" pitchFamily="34" charset="0"/>
          <a:ea typeface="+mn-ea"/>
          <a:cs typeface="+mn-cs"/>
        </a:defRPr>
      </a:lvl1pPr>
      <a:lvl2pPr marL="742950" indent="-285750" algn="l" rtl="0" fontAlgn="base">
        <a:spcBef>
          <a:spcPct val="20000"/>
        </a:spcBef>
        <a:spcAft>
          <a:spcPct val="0"/>
        </a:spcAft>
        <a:buFont typeface="Arial" charset="0"/>
        <a:buChar char="–"/>
        <a:defRPr sz="2400" kern="1200">
          <a:solidFill>
            <a:schemeClr val="tx1"/>
          </a:solidFill>
          <a:latin typeface="Univers" panose="020B0503020202020204" pitchFamily="34" charset="0"/>
          <a:ea typeface="+mn-ea"/>
          <a:cs typeface="+mn-cs"/>
        </a:defRPr>
      </a:lvl2pPr>
      <a:lvl3pPr marL="1143000" indent="-228600" algn="l" rtl="0" fontAlgn="base">
        <a:spcBef>
          <a:spcPct val="20000"/>
        </a:spcBef>
        <a:spcAft>
          <a:spcPct val="0"/>
        </a:spcAft>
        <a:buFont typeface="Arial" charset="0"/>
        <a:buChar char="•"/>
        <a:defRPr sz="2000" kern="1200">
          <a:solidFill>
            <a:schemeClr val="tx1"/>
          </a:solidFill>
          <a:latin typeface="Univers" panose="020B0503020202020204" pitchFamily="34" charset="0"/>
          <a:ea typeface="+mn-ea"/>
          <a:cs typeface="+mn-cs"/>
        </a:defRPr>
      </a:lvl3pPr>
      <a:lvl4pPr marL="1600200" indent="-228600" algn="l" rtl="0" fontAlgn="base">
        <a:spcBef>
          <a:spcPct val="20000"/>
        </a:spcBef>
        <a:spcAft>
          <a:spcPct val="0"/>
        </a:spcAft>
        <a:buFont typeface="Arial" charset="0"/>
        <a:buChar char="–"/>
        <a:defRPr sz="1800" kern="1200">
          <a:solidFill>
            <a:schemeClr val="tx1"/>
          </a:solidFill>
          <a:latin typeface="Univers" panose="020B0503020202020204" pitchFamily="34" charset="0"/>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Univers" panose="020B0503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30.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el 1"/>
          <p:cNvSpPr>
            <a:spLocks noGrp="1"/>
          </p:cNvSpPr>
          <p:nvPr>
            <p:ph type="ctrTitle"/>
          </p:nvPr>
        </p:nvSpPr>
        <p:spPr/>
        <p:txBody>
          <a:bodyPr/>
          <a:lstStyle/>
          <a:p>
            <a:pPr algn="ctr"/>
            <a:r>
              <a:rPr lang="en-GB" sz="4400" b="1" dirty="0" err="1">
                <a:solidFill>
                  <a:schemeClr val="tx1">
                    <a:lumMod val="65000"/>
                    <a:lumOff val="35000"/>
                  </a:schemeClr>
                </a:solidFill>
                <a:latin typeface="Univers" pitchFamily="34"/>
              </a:rPr>
              <a:t>Vollversammlung</a:t>
            </a:r>
            <a:r>
              <a:rPr lang="en-GB" sz="4400" b="1" dirty="0">
                <a:solidFill>
                  <a:schemeClr val="tx1">
                    <a:lumMod val="65000"/>
                    <a:lumOff val="35000"/>
                  </a:schemeClr>
                </a:solidFill>
                <a:latin typeface="Univers" pitchFamily="34"/>
              </a:rPr>
              <a:t> </a:t>
            </a:r>
            <a:br>
              <a:rPr lang="en-GB" sz="4400" b="1" dirty="0">
                <a:solidFill>
                  <a:schemeClr val="tx1">
                    <a:lumMod val="65000"/>
                    <a:lumOff val="35000"/>
                  </a:schemeClr>
                </a:solidFill>
                <a:latin typeface="Univers" pitchFamily="34"/>
              </a:rPr>
            </a:br>
            <a:r>
              <a:rPr lang="en-GB" sz="4400" b="1" dirty="0">
                <a:solidFill>
                  <a:schemeClr val="tx1">
                    <a:lumMod val="65000"/>
                    <a:lumOff val="35000"/>
                  </a:schemeClr>
                </a:solidFill>
                <a:latin typeface="Univers" pitchFamily="34"/>
              </a:rPr>
              <a:t>der Tiroler Rechtsanwaltskammer</a:t>
            </a:r>
            <a:endParaRPr lang="de-AT" dirty="0">
              <a:solidFill>
                <a:schemeClr val="tx1">
                  <a:lumMod val="65000"/>
                  <a:lumOff val="35000"/>
                </a:schemeClr>
              </a:solidFill>
            </a:endParaRPr>
          </a:p>
        </p:txBody>
      </p:sp>
      <p:sp>
        <p:nvSpPr>
          <p:cNvPr id="3" name="Untertitel 2"/>
          <p:cNvSpPr>
            <a:spLocks noGrp="1"/>
          </p:cNvSpPr>
          <p:nvPr>
            <p:ph type="subTitle" idx="1"/>
          </p:nvPr>
        </p:nvSpPr>
        <p:spPr/>
        <p:txBody>
          <a:bodyPr rtlCol="0">
            <a:normAutofit fontScale="92500" lnSpcReduction="10000"/>
          </a:bodyPr>
          <a:lstStyle/>
          <a:p>
            <a:pPr fontAlgn="auto">
              <a:spcAft>
                <a:spcPts val="0"/>
              </a:spcAft>
              <a:buFont typeface="Arial" pitchFamily="34" charset="0"/>
              <a:buNone/>
              <a:defRPr/>
            </a:pPr>
            <a:r>
              <a:rPr lang="en-GB" sz="3200" dirty="0">
                <a:solidFill>
                  <a:schemeClr val="tx1">
                    <a:lumMod val="65000"/>
                    <a:lumOff val="35000"/>
                  </a:schemeClr>
                </a:solidFill>
                <a:latin typeface="Univers" pitchFamily="34"/>
              </a:rPr>
              <a:t>Saal Innsbruck/Congress </a:t>
            </a:r>
          </a:p>
          <a:p>
            <a:pPr fontAlgn="auto">
              <a:spcAft>
                <a:spcPts val="0"/>
              </a:spcAft>
              <a:buFont typeface="Arial" pitchFamily="34" charset="0"/>
              <a:buNone/>
              <a:defRPr/>
            </a:pPr>
            <a:r>
              <a:rPr lang="en-GB" sz="2400" dirty="0">
                <a:solidFill>
                  <a:schemeClr val="tx1">
                    <a:lumMod val="65000"/>
                    <a:lumOff val="35000"/>
                  </a:schemeClr>
                </a:solidFill>
                <a:latin typeface="Univers" pitchFamily="34"/>
              </a:rPr>
              <a:t>13. Oktober 2026</a:t>
            </a:r>
            <a:endParaRPr lang="de-AT" dirty="0">
              <a:solidFill>
                <a:schemeClr val="tx1">
                  <a:lumMod val="65000"/>
                  <a:lumOff val="3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5F84D3-33FC-4BCE-A5E9-EB1555E606D5}"/>
              </a:ext>
            </a:extLst>
          </p:cNvPr>
          <p:cNvSpPr>
            <a:spLocks noGrp="1"/>
          </p:cNvSpPr>
          <p:nvPr>
            <p:ph type="title"/>
          </p:nvPr>
        </p:nvSpPr>
        <p:spPr>
          <a:xfrm>
            <a:off x="303011" y="260015"/>
            <a:ext cx="6840000" cy="985837"/>
          </a:xfrm>
        </p:spPr>
        <p:txBody>
          <a:bodyPr/>
          <a:lstStyle/>
          <a:p>
            <a:r>
              <a:rPr lang="de-DE" dirty="0">
                <a:solidFill>
                  <a:schemeClr val="tx1">
                    <a:lumMod val="65000"/>
                    <a:lumOff val="35000"/>
                  </a:schemeClr>
                </a:solidFill>
              </a:rPr>
              <a:t>Tagesordnung</a:t>
            </a:r>
            <a:r>
              <a:rPr lang="de-DE" dirty="0"/>
              <a:t> </a:t>
            </a:r>
            <a:endParaRPr lang="de-AT" dirty="0"/>
          </a:p>
        </p:txBody>
      </p:sp>
      <p:sp>
        <p:nvSpPr>
          <p:cNvPr id="3" name="Inhaltsplatzhalter 2">
            <a:extLst>
              <a:ext uri="{FF2B5EF4-FFF2-40B4-BE49-F238E27FC236}">
                <a16:creationId xmlns:a16="http://schemas.microsoft.com/office/drawing/2014/main" id="{19345BE3-3F45-4C8F-84BB-E7A3E84678D5}"/>
              </a:ext>
            </a:extLst>
          </p:cNvPr>
          <p:cNvSpPr>
            <a:spLocks noGrp="1"/>
          </p:cNvSpPr>
          <p:nvPr>
            <p:ph idx="1"/>
          </p:nvPr>
        </p:nvSpPr>
        <p:spPr>
          <a:xfrm>
            <a:off x="280366" y="1297273"/>
            <a:ext cx="8229600" cy="4857768"/>
          </a:xfrm>
        </p:spPr>
        <p:txBody>
          <a:bodyPr/>
          <a:lstStyle/>
          <a:p>
            <a:pPr marL="345060" marR="0" lvl="0" algn="l" rtl="0" hangingPunct="1">
              <a:lnSpc>
                <a:spcPct val="100000"/>
              </a:lnSpc>
              <a:spcBef>
                <a:spcPts val="564"/>
              </a:spcBef>
              <a:spcAft>
                <a:spcPts val="0"/>
              </a:spcAft>
              <a:tabLst>
                <a:tab pos="1067039" algn="l"/>
                <a:tab pos="1790999" algn="l"/>
                <a:tab pos="2514960" algn="l"/>
                <a:tab pos="3238559" algn="l"/>
                <a:tab pos="3962520" algn="l"/>
                <a:tab pos="4686480" algn="l"/>
                <a:tab pos="5410440" algn="l"/>
                <a:tab pos="6134400" algn="l"/>
                <a:tab pos="6858360" algn="l"/>
                <a:tab pos="7581960" algn="l"/>
                <a:tab pos="8305920" algn="l"/>
              </a:tabLst>
            </a:pPr>
            <a:r>
              <a:rPr lang="de-DE" dirty="0">
                <a:solidFill>
                  <a:schemeClr val="tx1">
                    <a:lumMod val="65000"/>
                    <a:lumOff val="35000"/>
                  </a:schemeClr>
                </a:solidFill>
                <a:latin typeface="Univers" pitchFamily="18"/>
                <a:ea typeface="Arial Unicode MS" pitchFamily="2"/>
                <a:cs typeface="Arial Unicode MS" pitchFamily="2"/>
              </a:rPr>
              <a:t>Begrüßung und Feststellung der Beschlussfähigkeit</a:t>
            </a:r>
          </a:p>
          <a:p>
            <a:pPr marL="345060" marR="0" lvl="0" algn="l" rtl="0" hangingPunct="1">
              <a:lnSpc>
                <a:spcPct val="100000"/>
              </a:lnSpc>
              <a:spcBef>
                <a:spcPts val="564"/>
              </a:spcBef>
              <a:spcAft>
                <a:spcPts val="0"/>
              </a:spcAft>
              <a:tabLst>
                <a:tab pos="1067039" algn="l"/>
                <a:tab pos="1790999" algn="l"/>
                <a:tab pos="2514960" algn="l"/>
                <a:tab pos="3238559" algn="l"/>
                <a:tab pos="3962520" algn="l"/>
                <a:tab pos="4686480" algn="l"/>
                <a:tab pos="5410440" algn="l"/>
                <a:tab pos="6134400" algn="l"/>
                <a:tab pos="6858360" algn="l"/>
                <a:tab pos="7581960" algn="l"/>
                <a:tab pos="8305920" algn="l"/>
              </a:tabLst>
            </a:pPr>
            <a:r>
              <a:rPr lang="de-DE" dirty="0">
                <a:solidFill>
                  <a:schemeClr val="tx1">
                    <a:lumMod val="65000"/>
                    <a:lumOff val="35000"/>
                  </a:schemeClr>
                </a:solidFill>
                <a:latin typeface="Univers" pitchFamily="18"/>
                <a:ea typeface="Arial Unicode MS" pitchFamily="2"/>
                <a:cs typeface="Arial Unicode MS" pitchFamily="2"/>
              </a:rPr>
              <a:t>Berichte der Präsidentin und des Präsidenten des Disziplinarrates</a:t>
            </a:r>
          </a:p>
          <a:p>
            <a:pPr marL="345060" marR="0" lvl="0" algn="l" rtl="0" hangingPunct="1">
              <a:lnSpc>
                <a:spcPct val="100000"/>
              </a:lnSpc>
              <a:spcBef>
                <a:spcPts val="564"/>
              </a:spcBef>
              <a:spcAft>
                <a:spcPts val="0"/>
              </a:spcAft>
              <a:tabLst>
                <a:tab pos="1067039" algn="l"/>
                <a:tab pos="1790999" algn="l"/>
                <a:tab pos="2514960" algn="l"/>
                <a:tab pos="3238559" algn="l"/>
                <a:tab pos="3962520" algn="l"/>
                <a:tab pos="4686480" algn="l"/>
                <a:tab pos="5410440" algn="l"/>
                <a:tab pos="6134400" algn="l"/>
                <a:tab pos="6858360" algn="l"/>
                <a:tab pos="7581960" algn="l"/>
                <a:tab pos="8305920" algn="l"/>
              </a:tabLst>
            </a:pPr>
            <a:r>
              <a:rPr lang="de-DE" dirty="0">
                <a:solidFill>
                  <a:schemeClr val="tx1">
                    <a:lumMod val="65000"/>
                    <a:lumOff val="35000"/>
                  </a:schemeClr>
                </a:solidFill>
                <a:latin typeface="Univers" pitchFamily="18"/>
                <a:ea typeface="Arial Unicode MS" pitchFamily="2"/>
                <a:cs typeface="Arial Unicode MS" pitchFamily="2"/>
              </a:rPr>
              <a:t>Wahlen</a:t>
            </a:r>
          </a:p>
          <a:p>
            <a:pPr marL="345060">
              <a:spcBef>
                <a:spcPts val="564"/>
              </a:spcBef>
              <a:tabLst>
                <a:tab pos="1067039" algn="l"/>
                <a:tab pos="1790999" algn="l"/>
                <a:tab pos="2514960" algn="l"/>
                <a:tab pos="3238559" algn="l"/>
                <a:tab pos="3962520" algn="l"/>
                <a:tab pos="4686480" algn="l"/>
                <a:tab pos="5410440" algn="l"/>
                <a:tab pos="6134400" algn="l"/>
                <a:tab pos="6858360" algn="l"/>
                <a:tab pos="7581960" algn="l"/>
                <a:tab pos="8305920" algn="l"/>
              </a:tabLst>
            </a:pPr>
            <a:r>
              <a:rPr lang="de-DE" dirty="0">
                <a:solidFill>
                  <a:schemeClr val="tx1">
                    <a:lumMod val="65000"/>
                    <a:lumOff val="35000"/>
                  </a:schemeClr>
                </a:solidFill>
                <a:latin typeface="Univers" pitchFamily="18"/>
                <a:ea typeface="Arial Unicode MS" pitchFamily="2"/>
                <a:cs typeface="Arial Unicode MS" pitchFamily="2"/>
              </a:rPr>
              <a:t>Abstimmungen über Anträge des Ausschusses</a:t>
            </a:r>
          </a:p>
          <a:p>
            <a:pPr marL="345060" marR="0" lvl="0" algn="l" rtl="0" hangingPunct="1">
              <a:lnSpc>
                <a:spcPct val="100000"/>
              </a:lnSpc>
              <a:spcBef>
                <a:spcPts val="564"/>
              </a:spcBef>
              <a:spcAft>
                <a:spcPts val="0"/>
              </a:spcAft>
              <a:tabLst>
                <a:tab pos="1067039" algn="l"/>
                <a:tab pos="1790999" algn="l"/>
                <a:tab pos="2514960" algn="l"/>
                <a:tab pos="3238559" algn="l"/>
                <a:tab pos="3962520" algn="l"/>
                <a:tab pos="4686480" algn="l"/>
                <a:tab pos="5410440" algn="l"/>
                <a:tab pos="6134400" algn="l"/>
                <a:tab pos="6858360" algn="l"/>
                <a:tab pos="7581960" algn="l"/>
                <a:tab pos="8305920" algn="l"/>
              </a:tabLst>
            </a:pPr>
            <a:r>
              <a:rPr lang="de-DE" dirty="0">
                <a:solidFill>
                  <a:schemeClr val="tx1">
                    <a:lumMod val="65000"/>
                    <a:lumOff val="35000"/>
                  </a:schemeClr>
                </a:solidFill>
                <a:latin typeface="Univers" pitchFamily="18"/>
                <a:ea typeface="Arial Unicode MS" pitchFamily="2"/>
                <a:cs typeface="Arial Unicode MS" pitchFamily="2"/>
              </a:rPr>
              <a:t>Rechnungsabschluss 2025</a:t>
            </a:r>
          </a:p>
          <a:p>
            <a:pPr marL="345060" marR="0" lvl="0" algn="l" rtl="0" hangingPunct="1">
              <a:lnSpc>
                <a:spcPct val="100000"/>
              </a:lnSpc>
              <a:spcBef>
                <a:spcPts val="564"/>
              </a:spcBef>
              <a:spcAft>
                <a:spcPts val="0"/>
              </a:spcAft>
              <a:tabLst>
                <a:tab pos="1067039" algn="l"/>
                <a:tab pos="1790999" algn="l"/>
                <a:tab pos="2514960" algn="l"/>
                <a:tab pos="3238559" algn="l"/>
                <a:tab pos="3962520" algn="l"/>
                <a:tab pos="4686480" algn="l"/>
                <a:tab pos="5410440" algn="l"/>
                <a:tab pos="6134400" algn="l"/>
                <a:tab pos="6858360" algn="l"/>
                <a:tab pos="7581960" algn="l"/>
                <a:tab pos="8305920" algn="l"/>
              </a:tabLst>
            </a:pPr>
            <a:r>
              <a:rPr lang="de-DE" dirty="0">
                <a:solidFill>
                  <a:schemeClr val="tx1">
                    <a:lumMod val="65000"/>
                    <a:lumOff val="35000"/>
                  </a:schemeClr>
                </a:solidFill>
                <a:latin typeface="Univers" pitchFamily="18"/>
                <a:ea typeface="Arial Unicode MS" pitchFamily="2"/>
                <a:cs typeface="Arial Unicode MS" pitchFamily="2"/>
              </a:rPr>
              <a:t>Kostenvoranschlag 2026 und 2027</a:t>
            </a:r>
          </a:p>
          <a:p>
            <a:pPr marL="345060" marR="0" lvl="0" algn="l" rtl="0" hangingPunct="1">
              <a:lnSpc>
                <a:spcPct val="100000"/>
              </a:lnSpc>
              <a:spcBef>
                <a:spcPts val="564"/>
              </a:spcBef>
              <a:spcAft>
                <a:spcPts val="0"/>
              </a:spcAft>
              <a:tabLst>
                <a:tab pos="1067039" algn="l"/>
                <a:tab pos="1790999" algn="l"/>
                <a:tab pos="2514960" algn="l"/>
                <a:tab pos="3238559" algn="l"/>
                <a:tab pos="3962520" algn="l"/>
                <a:tab pos="4686480" algn="l"/>
                <a:tab pos="5410440" algn="l"/>
                <a:tab pos="6134400" algn="l"/>
                <a:tab pos="6858360" algn="l"/>
                <a:tab pos="7581960" algn="l"/>
                <a:tab pos="8305920" algn="l"/>
              </a:tabLst>
            </a:pPr>
            <a:r>
              <a:rPr lang="de-DE" dirty="0">
                <a:solidFill>
                  <a:schemeClr val="tx1">
                    <a:lumMod val="65000"/>
                    <a:lumOff val="35000"/>
                  </a:schemeClr>
                </a:solidFill>
                <a:latin typeface="Univers" pitchFamily="18"/>
                <a:ea typeface="Arial Unicode MS" pitchFamily="2"/>
                <a:cs typeface="Arial Unicode MS" pitchFamily="2"/>
              </a:rPr>
              <a:t>Allfälliges</a:t>
            </a:r>
          </a:p>
          <a:p>
            <a:pPr marL="345060" marR="0" lvl="0" algn="l" rtl="0" hangingPunct="1">
              <a:lnSpc>
                <a:spcPct val="100000"/>
              </a:lnSpc>
              <a:spcBef>
                <a:spcPts val="564"/>
              </a:spcBef>
              <a:spcAft>
                <a:spcPts val="0"/>
              </a:spcAft>
              <a:tabLst>
                <a:tab pos="1067039" algn="l"/>
                <a:tab pos="1790999" algn="l"/>
                <a:tab pos="2514960" algn="l"/>
                <a:tab pos="3238559" algn="l"/>
                <a:tab pos="3962520" algn="l"/>
                <a:tab pos="4686480" algn="l"/>
                <a:tab pos="5410440" algn="l"/>
                <a:tab pos="6134400" algn="l"/>
                <a:tab pos="6858360" algn="l"/>
                <a:tab pos="7581960" algn="l"/>
                <a:tab pos="8305920" algn="l"/>
              </a:tabLst>
            </a:pPr>
            <a:r>
              <a:rPr lang="de-DE" dirty="0">
                <a:solidFill>
                  <a:schemeClr val="tx1">
                    <a:lumMod val="65000"/>
                    <a:lumOff val="35000"/>
                  </a:schemeClr>
                </a:solidFill>
                <a:latin typeface="Univers" pitchFamily="18"/>
                <a:ea typeface="Arial Unicode MS" pitchFamily="2"/>
                <a:cs typeface="Arial Unicode MS" pitchFamily="2"/>
              </a:rPr>
              <a:t>Nach der Vollversammlung: Informationsveranstaltung über die Versorgungseinrichtung der österreichischen Rechtsanwaltschaft – VÖR</a:t>
            </a:r>
          </a:p>
          <a:p>
            <a:pPr marL="345060" marR="0" lvl="0" algn="l" rtl="0" hangingPunct="1">
              <a:lnSpc>
                <a:spcPct val="100000"/>
              </a:lnSpc>
              <a:spcBef>
                <a:spcPts val="564"/>
              </a:spcBef>
              <a:spcAft>
                <a:spcPts val="0"/>
              </a:spcAft>
              <a:tabLst>
                <a:tab pos="1067039" algn="l"/>
                <a:tab pos="1790999" algn="l"/>
                <a:tab pos="2514960" algn="l"/>
                <a:tab pos="3238559" algn="l"/>
                <a:tab pos="3962520" algn="l"/>
                <a:tab pos="4686480" algn="l"/>
                <a:tab pos="5410440" algn="l"/>
                <a:tab pos="6134400" algn="l"/>
                <a:tab pos="6858360" algn="l"/>
                <a:tab pos="7581960" algn="l"/>
                <a:tab pos="8305920" algn="l"/>
              </a:tabLst>
            </a:pPr>
            <a:r>
              <a:rPr lang="de-DE" dirty="0">
                <a:solidFill>
                  <a:schemeClr val="tx1">
                    <a:lumMod val="65000"/>
                    <a:lumOff val="35000"/>
                  </a:schemeClr>
                </a:solidFill>
                <a:latin typeface="Univers" pitchFamily="18"/>
                <a:ea typeface="Arial Unicode MS" pitchFamily="2"/>
                <a:cs typeface="Arial Unicode MS" pitchFamily="2"/>
              </a:rPr>
              <a:t>Einladung zu Imbiss und Umtrunk</a:t>
            </a:r>
          </a:p>
          <a:p>
            <a:pPr marL="345060" marR="0" lvl="0" algn="l" rtl="0" hangingPunct="1">
              <a:lnSpc>
                <a:spcPct val="100000"/>
              </a:lnSpc>
              <a:spcBef>
                <a:spcPts val="564"/>
              </a:spcBef>
              <a:spcAft>
                <a:spcPts val="0"/>
              </a:spcAft>
              <a:tabLst>
                <a:tab pos="1067039" algn="l"/>
                <a:tab pos="1790999" algn="l"/>
                <a:tab pos="2514960" algn="l"/>
                <a:tab pos="3238559" algn="l"/>
                <a:tab pos="3962520" algn="l"/>
                <a:tab pos="4686480" algn="l"/>
                <a:tab pos="5410440" algn="l"/>
                <a:tab pos="6134400" algn="l"/>
                <a:tab pos="6858360" algn="l"/>
                <a:tab pos="7581960" algn="l"/>
                <a:tab pos="8305920" algn="l"/>
              </a:tabLst>
            </a:pPr>
            <a:endParaRPr lang="de-DE" dirty="0">
              <a:solidFill>
                <a:schemeClr val="tx1">
                  <a:lumMod val="65000"/>
                  <a:lumOff val="35000"/>
                </a:schemeClr>
              </a:solidFill>
              <a:latin typeface="Univers" pitchFamily="18"/>
              <a:ea typeface="Arial Unicode MS" pitchFamily="2"/>
              <a:cs typeface="Arial Unicode MS" pitchFamily="2"/>
            </a:endParaRPr>
          </a:p>
          <a:p>
            <a:pPr marL="345060" marR="0" lvl="0" algn="l" rtl="0" hangingPunct="1">
              <a:lnSpc>
                <a:spcPct val="100000"/>
              </a:lnSpc>
              <a:spcBef>
                <a:spcPts val="564"/>
              </a:spcBef>
              <a:spcAft>
                <a:spcPts val="0"/>
              </a:spcAft>
              <a:tabLst>
                <a:tab pos="1067039" algn="l"/>
                <a:tab pos="1790999" algn="l"/>
                <a:tab pos="2514960" algn="l"/>
                <a:tab pos="3238559" algn="l"/>
                <a:tab pos="3962520" algn="l"/>
                <a:tab pos="4686480" algn="l"/>
                <a:tab pos="5410440" algn="l"/>
                <a:tab pos="6134400" algn="l"/>
                <a:tab pos="6858360" algn="l"/>
                <a:tab pos="7581960" algn="l"/>
                <a:tab pos="8305920" algn="l"/>
              </a:tabLst>
            </a:pPr>
            <a:endParaRPr lang="de-DE" sz="2400" dirty="0">
              <a:solidFill>
                <a:schemeClr val="tx1">
                  <a:lumMod val="65000"/>
                  <a:lumOff val="35000"/>
                </a:schemeClr>
              </a:solidFill>
              <a:latin typeface="Univers" pitchFamily="18"/>
              <a:ea typeface="Arial Unicode MS" pitchFamily="2"/>
              <a:cs typeface="Arial Unicode MS" pitchFamily="2"/>
            </a:endParaRPr>
          </a:p>
          <a:p>
            <a:pPr marL="2160" marR="0" lvl="0" indent="0" algn="l" rtl="0" hangingPunct="1">
              <a:lnSpc>
                <a:spcPct val="100000"/>
              </a:lnSpc>
              <a:spcBef>
                <a:spcPts val="564"/>
              </a:spcBef>
              <a:spcAft>
                <a:spcPts val="0"/>
              </a:spcAft>
              <a:buNone/>
              <a:tabLst>
                <a:tab pos="1067039" algn="l"/>
                <a:tab pos="1790999" algn="l"/>
                <a:tab pos="2514960" algn="l"/>
                <a:tab pos="3238559" algn="l"/>
                <a:tab pos="3962520" algn="l"/>
                <a:tab pos="4686480" algn="l"/>
                <a:tab pos="5410440" algn="l"/>
                <a:tab pos="6134400" algn="l"/>
                <a:tab pos="6858360" algn="l"/>
                <a:tab pos="7581960" algn="l"/>
                <a:tab pos="8305920" algn="l"/>
              </a:tabLst>
            </a:pPr>
            <a:endParaRPr lang="de-DE" sz="2400" dirty="0">
              <a:solidFill>
                <a:schemeClr val="tx1">
                  <a:lumMod val="65000"/>
                  <a:lumOff val="35000"/>
                </a:schemeClr>
              </a:solidFill>
              <a:latin typeface="Univers" pitchFamily="18"/>
              <a:ea typeface="Arial Unicode MS" pitchFamily="2"/>
              <a:cs typeface="Arial Unicode MS" pitchFamily="2"/>
            </a:endParaRPr>
          </a:p>
          <a:p>
            <a:pPr marL="0" indent="0">
              <a:buNone/>
            </a:pPr>
            <a:endParaRPr lang="de-AT" dirty="0"/>
          </a:p>
        </p:txBody>
      </p:sp>
    </p:spTree>
    <p:extLst>
      <p:ext uri="{BB962C8B-B14F-4D97-AF65-F5344CB8AC3E}">
        <p14:creationId xmlns:p14="http://schemas.microsoft.com/office/powerpoint/2010/main" val="1064266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4251" y="258378"/>
            <a:ext cx="6840000" cy="985837"/>
          </a:xfrm>
        </p:spPr>
        <p:txBody>
          <a:bodyPr/>
          <a:lstStyle/>
          <a:p>
            <a:r>
              <a:rPr lang="de-DE" dirty="0">
                <a:solidFill>
                  <a:schemeClr val="tx1">
                    <a:lumMod val="65000"/>
                    <a:lumOff val="35000"/>
                  </a:schemeClr>
                </a:solidFill>
              </a:rPr>
              <a:t>Bericht der Präsidentin</a:t>
            </a: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F96CA635-920B-4B2F-AAB3-9E23DC9B2199}"/>
              </a:ext>
            </a:extLst>
          </p:cNvPr>
          <p:cNvSpPr>
            <a:spLocks noGrp="1"/>
          </p:cNvSpPr>
          <p:nvPr>
            <p:ph idx="1"/>
          </p:nvPr>
        </p:nvSpPr>
        <p:spPr>
          <a:xfrm>
            <a:off x="280909" y="1302219"/>
            <a:ext cx="8229600" cy="4525963"/>
          </a:xfrm>
        </p:spPr>
        <p:txBody>
          <a:bodyPr/>
          <a:lstStyle/>
          <a:p>
            <a:r>
              <a:rPr lang="de-DE" dirty="0">
                <a:solidFill>
                  <a:schemeClr val="tx1">
                    <a:lumMod val="65000"/>
                    <a:lumOff val="35000"/>
                  </a:schemeClr>
                </a:solidFill>
              </a:rPr>
              <a:t>Totengedenken</a:t>
            </a:r>
          </a:p>
          <a:p>
            <a:r>
              <a:rPr lang="de-DE" dirty="0">
                <a:solidFill>
                  <a:schemeClr val="tx1">
                    <a:lumMod val="65000"/>
                    <a:lumOff val="35000"/>
                  </a:schemeClr>
                </a:solidFill>
              </a:rPr>
              <a:t>Standesstatistik </a:t>
            </a:r>
          </a:p>
          <a:p>
            <a:r>
              <a:rPr lang="de-DE" dirty="0">
                <a:solidFill>
                  <a:schemeClr val="tx1">
                    <a:lumMod val="65000"/>
                    <a:lumOff val="35000"/>
                  </a:schemeClr>
                </a:solidFill>
              </a:rPr>
              <a:t>Standesarbeit </a:t>
            </a:r>
          </a:p>
          <a:p>
            <a:r>
              <a:rPr lang="de-DE" dirty="0">
                <a:solidFill>
                  <a:schemeClr val="tx1">
                    <a:lumMod val="65000"/>
                    <a:lumOff val="35000"/>
                  </a:schemeClr>
                </a:solidFill>
              </a:rPr>
              <a:t>Bericht aus dem Präsidentenrat</a:t>
            </a:r>
          </a:p>
          <a:p>
            <a:r>
              <a:rPr lang="de-DE" dirty="0">
                <a:solidFill>
                  <a:schemeClr val="tx1">
                    <a:lumMod val="65000"/>
                    <a:lumOff val="35000"/>
                  </a:schemeClr>
                </a:solidFill>
              </a:rPr>
              <a:t>Kurzbericht Presse- und Öffentlichkeitsarbeit</a:t>
            </a:r>
          </a:p>
        </p:txBody>
      </p:sp>
    </p:spTree>
    <p:extLst>
      <p:ext uri="{BB962C8B-B14F-4D97-AF65-F5344CB8AC3E}">
        <p14:creationId xmlns:p14="http://schemas.microsoft.com/office/powerpoint/2010/main" val="312695076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B9B3838A-30D4-4969-AC0F-8B601CA23634}"/>
              </a:ext>
            </a:extLst>
          </p:cNvPr>
          <p:cNvPicPr>
            <a:picLocks noChangeAspect="1"/>
          </p:cNvPicPr>
          <p:nvPr/>
        </p:nvPicPr>
        <p:blipFill rotWithShape="1">
          <a:blip r:embed="rId3" cstate="email">
            <a:lum bright="70000" contrast="-70000"/>
            <a:extLst>
              <a:ext uri="{28A0092B-C50C-407E-A947-70E740481C1C}">
                <a14:useLocalDpi xmlns:a14="http://schemas.microsoft.com/office/drawing/2010/main"/>
              </a:ext>
            </a:extLst>
          </a:blip>
          <a:srcRect r="9473"/>
          <a:stretch/>
        </p:blipFill>
        <p:spPr>
          <a:xfrm>
            <a:off x="396520" y="1418005"/>
            <a:ext cx="7959377" cy="5376609"/>
          </a:xfrm>
          <a:prstGeom prst="rect">
            <a:avLst/>
          </a:prstGeom>
          <a:ln>
            <a:noFill/>
          </a:ln>
          <a:effectLst>
            <a:outerShdw blurRad="190500" algn="tl" rotWithShape="0">
              <a:schemeClr val="bg1">
                <a:alpha val="70000"/>
              </a:schemeClr>
            </a:outerShdw>
          </a:effectLst>
        </p:spPr>
      </p:pic>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395536" y="481208"/>
            <a:ext cx="6840000" cy="609582"/>
          </a:xfrm>
        </p:spPr>
        <p:txBody>
          <a:bodyPr/>
          <a:lstStyle/>
          <a:p>
            <a:r>
              <a:rPr lang="de-DE" dirty="0">
                <a:solidFill>
                  <a:schemeClr val="tx1">
                    <a:lumMod val="65000"/>
                    <a:lumOff val="35000"/>
                  </a:schemeClr>
                </a:solidFill>
              </a:rPr>
              <a:t>Totengedenken</a:t>
            </a: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F96CA635-920B-4B2F-AAB3-9E23DC9B2199}"/>
              </a:ext>
            </a:extLst>
          </p:cNvPr>
          <p:cNvSpPr>
            <a:spLocks noGrp="1"/>
          </p:cNvSpPr>
          <p:nvPr>
            <p:ph idx="1"/>
          </p:nvPr>
        </p:nvSpPr>
        <p:spPr>
          <a:xfrm>
            <a:off x="395536" y="1439935"/>
            <a:ext cx="8229600" cy="4525963"/>
          </a:xfrm>
        </p:spPr>
        <p:txBody>
          <a:bodyPr/>
          <a:lstStyle/>
          <a:p>
            <a:pPr marL="0" indent="0">
              <a:buNone/>
            </a:pPr>
            <a:r>
              <a:rPr lang="de-DE" dirty="0"/>
              <a:t>	</a:t>
            </a:r>
          </a:p>
          <a:p>
            <a:endParaRPr lang="de-AT" dirty="0"/>
          </a:p>
        </p:txBody>
      </p:sp>
      <p:sp>
        <p:nvSpPr>
          <p:cNvPr id="6" name="Textfeld 5">
            <a:extLst>
              <a:ext uri="{FF2B5EF4-FFF2-40B4-BE49-F238E27FC236}">
                <a16:creationId xmlns:a16="http://schemas.microsoft.com/office/drawing/2014/main" id="{4D529E05-85C0-475C-9012-C8B86429992D}"/>
              </a:ext>
            </a:extLst>
          </p:cNvPr>
          <p:cNvSpPr txBox="1"/>
          <p:nvPr/>
        </p:nvSpPr>
        <p:spPr>
          <a:xfrm>
            <a:off x="3707904" y="1484784"/>
            <a:ext cx="5976664" cy="4985980"/>
          </a:xfrm>
          <a:prstGeom prst="rect">
            <a:avLst/>
          </a:prstGeom>
          <a:noFill/>
        </p:spPr>
        <p:txBody>
          <a:bodyPr wrap="square">
            <a:spAutoFit/>
          </a:bodyPr>
          <a:lstStyle/>
          <a:p>
            <a:r>
              <a:rPr lang="de-DE" sz="2100" dirty="0" err="1">
                <a:solidFill>
                  <a:schemeClr val="tx1">
                    <a:lumMod val="65000"/>
                    <a:lumOff val="35000"/>
                  </a:schemeClr>
                </a:solidFill>
                <a:latin typeface="Univers" panose="020B0503020202020204" pitchFamily="34" charset="0"/>
              </a:rPr>
              <a:t>Em</a:t>
            </a:r>
            <a:r>
              <a:rPr lang="de-DE" sz="2100" dirty="0">
                <a:solidFill>
                  <a:schemeClr val="tx1">
                    <a:lumMod val="65000"/>
                    <a:lumOff val="35000"/>
                  </a:schemeClr>
                </a:solidFill>
                <a:latin typeface="Univers" panose="020B0503020202020204" pitchFamily="34" charset="0"/>
              </a:rPr>
              <a:t>. RA Dr. Walter HEEL</a:t>
            </a:r>
          </a:p>
          <a:p>
            <a:r>
              <a:rPr lang="de-AT" sz="2100" dirty="0">
                <a:solidFill>
                  <a:schemeClr val="tx1">
                    <a:lumMod val="65000"/>
                    <a:lumOff val="35000"/>
                  </a:schemeClr>
                </a:solidFill>
                <a:latin typeface="Univers" panose="020B0503020202020204" pitchFamily="34" charset="0"/>
              </a:rPr>
              <a:t>† 25.10.2025</a:t>
            </a:r>
          </a:p>
          <a:p>
            <a:r>
              <a:rPr lang="de-DE" sz="2100" dirty="0">
                <a:solidFill>
                  <a:schemeClr val="tx1">
                    <a:lumMod val="65000"/>
                    <a:lumOff val="35000"/>
                  </a:schemeClr>
                </a:solidFill>
                <a:latin typeface="Univers" panose="020B0503020202020204" pitchFamily="34" charset="0"/>
              </a:rPr>
              <a:t>RA Dr. Christian PRADER</a:t>
            </a:r>
          </a:p>
          <a:p>
            <a:r>
              <a:rPr lang="de-AT" sz="2100" dirty="0">
                <a:solidFill>
                  <a:schemeClr val="tx1">
                    <a:lumMod val="65000"/>
                    <a:lumOff val="35000"/>
                  </a:schemeClr>
                </a:solidFill>
                <a:latin typeface="Univers" panose="020B0503020202020204" pitchFamily="34" charset="0"/>
              </a:rPr>
              <a:t>† 10.12.2025</a:t>
            </a:r>
          </a:p>
          <a:p>
            <a:r>
              <a:rPr lang="de-AT" sz="2100" dirty="0" err="1">
                <a:solidFill>
                  <a:schemeClr val="tx1">
                    <a:lumMod val="65000"/>
                    <a:lumOff val="35000"/>
                  </a:schemeClr>
                </a:solidFill>
                <a:latin typeface="Univers" panose="020B0503020202020204" pitchFamily="34" charset="0"/>
              </a:rPr>
              <a:t>Em</a:t>
            </a:r>
            <a:r>
              <a:rPr lang="de-AT" sz="2100" dirty="0">
                <a:solidFill>
                  <a:schemeClr val="tx1">
                    <a:lumMod val="65000"/>
                    <a:lumOff val="35000"/>
                  </a:schemeClr>
                </a:solidFill>
                <a:latin typeface="Univers" panose="020B0503020202020204" pitchFamily="34" charset="0"/>
              </a:rPr>
              <a:t>. RA Dr. Patrick RUTH</a:t>
            </a:r>
            <a:endParaRPr lang="de-DE" sz="2100" dirty="0">
              <a:solidFill>
                <a:schemeClr val="tx1">
                  <a:lumMod val="65000"/>
                  <a:lumOff val="35000"/>
                </a:schemeClr>
              </a:solidFill>
              <a:latin typeface="Univers" panose="020B0503020202020204" pitchFamily="34" charset="0"/>
            </a:endParaRPr>
          </a:p>
          <a:p>
            <a:r>
              <a:rPr lang="de-AT" sz="2100" dirty="0">
                <a:solidFill>
                  <a:schemeClr val="tx1">
                    <a:lumMod val="65000"/>
                    <a:lumOff val="35000"/>
                  </a:schemeClr>
                </a:solidFill>
                <a:latin typeface="Univers" panose="020B0503020202020204" pitchFamily="34" charset="0"/>
              </a:rPr>
              <a:t>† 31.12.2025</a:t>
            </a:r>
          </a:p>
          <a:p>
            <a:r>
              <a:rPr lang="de-AT" sz="2100" dirty="0" err="1">
                <a:solidFill>
                  <a:schemeClr val="tx1">
                    <a:lumMod val="65000"/>
                    <a:lumOff val="35000"/>
                  </a:schemeClr>
                </a:solidFill>
                <a:latin typeface="Univers" panose="020B0503020202020204" pitchFamily="34" charset="0"/>
              </a:rPr>
              <a:t>Em</a:t>
            </a:r>
            <a:r>
              <a:rPr lang="de-AT" sz="2100" dirty="0">
                <a:solidFill>
                  <a:schemeClr val="tx1">
                    <a:lumMod val="65000"/>
                    <a:lumOff val="35000"/>
                  </a:schemeClr>
                </a:solidFill>
                <a:latin typeface="Univers" panose="020B0503020202020204" pitchFamily="34" charset="0"/>
              </a:rPr>
              <a:t>. RA Dr. Peter GREIL</a:t>
            </a:r>
          </a:p>
          <a:p>
            <a:r>
              <a:rPr lang="de-AT" sz="2100" dirty="0">
                <a:solidFill>
                  <a:schemeClr val="tx1">
                    <a:lumMod val="65000"/>
                    <a:lumOff val="35000"/>
                  </a:schemeClr>
                </a:solidFill>
                <a:latin typeface="Univers" panose="020B0503020202020204" pitchFamily="34" charset="0"/>
              </a:rPr>
              <a:t>† 16.01.2026</a:t>
            </a:r>
          </a:p>
          <a:p>
            <a:r>
              <a:rPr lang="de-AT" sz="2100" dirty="0" err="1">
                <a:solidFill>
                  <a:schemeClr val="tx1">
                    <a:lumMod val="65000"/>
                    <a:lumOff val="35000"/>
                  </a:schemeClr>
                </a:solidFill>
                <a:latin typeface="Univers" panose="020B0503020202020204" pitchFamily="34" charset="0"/>
              </a:rPr>
              <a:t>Em</a:t>
            </a:r>
            <a:r>
              <a:rPr lang="de-AT" sz="2100" dirty="0">
                <a:solidFill>
                  <a:schemeClr val="tx1">
                    <a:lumMod val="65000"/>
                    <a:lumOff val="35000"/>
                  </a:schemeClr>
                </a:solidFill>
                <a:latin typeface="Univers" panose="020B0503020202020204" pitchFamily="34" charset="0"/>
              </a:rPr>
              <a:t>. RA Dr. Dietrich ROSCHMANN-</a:t>
            </a:r>
          </a:p>
          <a:p>
            <a:r>
              <a:rPr lang="de-AT" sz="2100" dirty="0">
                <a:solidFill>
                  <a:schemeClr val="tx1">
                    <a:lumMod val="65000"/>
                    <a:lumOff val="35000"/>
                  </a:schemeClr>
                </a:solidFill>
                <a:latin typeface="Univers" panose="020B0503020202020204" pitchFamily="34" charset="0"/>
              </a:rPr>
              <a:t>HÖRBURG</a:t>
            </a:r>
          </a:p>
          <a:p>
            <a:r>
              <a:rPr lang="de-AT" sz="2100" dirty="0">
                <a:solidFill>
                  <a:schemeClr val="tx1">
                    <a:lumMod val="65000"/>
                    <a:lumOff val="35000"/>
                  </a:schemeClr>
                </a:solidFill>
                <a:latin typeface="Univers" panose="020B0503020202020204" pitchFamily="34" charset="0"/>
              </a:rPr>
              <a:t>† 05.06.2026</a:t>
            </a:r>
          </a:p>
          <a:p>
            <a:r>
              <a:rPr lang="de-AT" sz="2100" dirty="0" err="1">
                <a:solidFill>
                  <a:schemeClr val="tx1">
                    <a:lumMod val="65000"/>
                    <a:lumOff val="35000"/>
                  </a:schemeClr>
                </a:solidFill>
                <a:latin typeface="Univers" panose="020B0503020202020204" pitchFamily="34" charset="0"/>
              </a:rPr>
              <a:t>Em</a:t>
            </a:r>
            <a:r>
              <a:rPr lang="de-AT" sz="2100" dirty="0">
                <a:solidFill>
                  <a:schemeClr val="tx1">
                    <a:lumMod val="65000"/>
                    <a:lumOff val="35000"/>
                  </a:schemeClr>
                </a:solidFill>
                <a:latin typeface="Univers" panose="020B0503020202020204" pitchFamily="34" charset="0"/>
              </a:rPr>
              <a:t>. RA Dr. Hermann GRAUS</a:t>
            </a:r>
          </a:p>
          <a:p>
            <a:r>
              <a:rPr lang="de-AT" sz="2100" dirty="0">
                <a:solidFill>
                  <a:schemeClr val="tx1">
                    <a:lumMod val="65000"/>
                    <a:lumOff val="35000"/>
                  </a:schemeClr>
                </a:solidFill>
                <a:latin typeface="Univers" panose="020B0503020202020204" pitchFamily="34" charset="0"/>
              </a:rPr>
              <a:t>† 18.09.2026</a:t>
            </a:r>
          </a:p>
          <a:p>
            <a:endParaRPr lang="de-AT" sz="2100" dirty="0">
              <a:solidFill>
                <a:schemeClr val="tx1">
                  <a:lumMod val="65000"/>
                  <a:lumOff val="35000"/>
                </a:schemeClr>
              </a:solidFill>
              <a:latin typeface="Univers" panose="020B0503020202020204" pitchFamily="34" charset="0"/>
            </a:endParaRPr>
          </a:p>
          <a:p>
            <a:endParaRPr lang="de-AT" sz="2400" dirty="0">
              <a:solidFill>
                <a:schemeClr val="tx1">
                  <a:lumMod val="65000"/>
                  <a:lumOff val="35000"/>
                </a:schemeClr>
              </a:solidFill>
              <a:latin typeface="Univers" panose="020B0503020202020204" pitchFamily="34" charset="0"/>
            </a:endParaRPr>
          </a:p>
        </p:txBody>
      </p:sp>
    </p:spTree>
    <p:extLst>
      <p:ext uri="{BB962C8B-B14F-4D97-AF65-F5344CB8AC3E}">
        <p14:creationId xmlns:p14="http://schemas.microsoft.com/office/powerpoint/2010/main" val="379476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93304" y="260648"/>
            <a:ext cx="6840000" cy="985837"/>
          </a:xfrm>
        </p:spPr>
        <p:txBody>
          <a:bodyPr/>
          <a:lstStyle/>
          <a:p>
            <a:pPr marL="0" indent="0">
              <a:buNone/>
            </a:pPr>
            <a:r>
              <a:rPr lang="en-GB" sz="2800" b="1" dirty="0" err="1">
                <a:solidFill>
                  <a:schemeClr val="tx1">
                    <a:lumMod val="65000"/>
                    <a:lumOff val="35000"/>
                  </a:schemeClr>
                </a:solidFill>
                <a:latin typeface="Univers" pitchFamily="34"/>
              </a:rPr>
              <a:t>Standesstatistik</a:t>
            </a:r>
            <a:r>
              <a:rPr lang="en-GB" sz="2800" b="1" dirty="0">
                <a:solidFill>
                  <a:schemeClr val="tx1">
                    <a:lumMod val="65000"/>
                    <a:lumOff val="35000"/>
                  </a:schemeClr>
                </a:solidFill>
                <a:latin typeface="Univers" pitchFamily="34"/>
              </a:rPr>
              <a:t> </a:t>
            </a:r>
          </a:p>
        </p:txBody>
      </p:sp>
      <p:sp>
        <p:nvSpPr>
          <p:cNvPr id="3" name="Inhaltsplatzhalter 2">
            <a:extLst>
              <a:ext uri="{FF2B5EF4-FFF2-40B4-BE49-F238E27FC236}">
                <a16:creationId xmlns:a16="http://schemas.microsoft.com/office/drawing/2014/main" id="{F96CA635-920B-4B2F-AAB3-9E23DC9B2199}"/>
              </a:ext>
            </a:extLst>
          </p:cNvPr>
          <p:cNvSpPr>
            <a:spLocks noGrp="1"/>
          </p:cNvSpPr>
          <p:nvPr>
            <p:ph idx="1"/>
          </p:nvPr>
        </p:nvSpPr>
        <p:spPr>
          <a:xfrm>
            <a:off x="281285" y="1298548"/>
            <a:ext cx="8611195" cy="4070843"/>
          </a:xfrm>
        </p:spPr>
        <p:txBody>
          <a:bodyPr/>
          <a:lstStyle/>
          <a:p>
            <a:pPr marL="0" indent="0">
              <a:buNone/>
            </a:pPr>
            <a:r>
              <a:rPr lang="de-AT" dirty="0">
                <a:solidFill>
                  <a:schemeClr val="tx1">
                    <a:lumMod val="65000"/>
                    <a:lumOff val="35000"/>
                  </a:schemeClr>
                </a:solidFill>
              </a:rPr>
              <a:t>Rechtsanwältinnen und Rechtsanwälte </a:t>
            </a:r>
          </a:p>
          <a:p>
            <a:r>
              <a:rPr lang="de-AT" dirty="0">
                <a:solidFill>
                  <a:schemeClr val="tx1">
                    <a:lumMod val="65000"/>
                    <a:lumOff val="35000"/>
                  </a:schemeClr>
                </a:solidFill>
              </a:rPr>
              <a:t>551 (426 Männer / 125 Frauen)</a:t>
            </a:r>
          </a:p>
          <a:p>
            <a:pPr marL="0" indent="0">
              <a:buNone/>
            </a:pPr>
            <a:r>
              <a:rPr lang="de-AT" dirty="0">
                <a:solidFill>
                  <a:schemeClr val="tx1">
                    <a:lumMod val="65000"/>
                    <a:lumOff val="35000"/>
                  </a:schemeClr>
                </a:solidFill>
              </a:rPr>
              <a:t>Niedergelassene europäische Rechtsanwälte</a:t>
            </a:r>
          </a:p>
          <a:p>
            <a:r>
              <a:rPr lang="de-AT" dirty="0">
                <a:solidFill>
                  <a:schemeClr val="tx1">
                    <a:lumMod val="65000"/>
                    <a:lumOff val="35000"/>
                  </a:schemeClr>
                </a:solidFill>
              </a:rPr>
              <a:t>12 (9 Männer / 3 Frauen)</a:t>
            </a:r>
          </a:p>
          <a:p>
            <a:pPr marL="0" indent="0">
              <a:buNone/>
            </a:pPr>
            <a:r>
              <a:rPr lang="de-AT" dirty="0">
                <a:solidFill>
                  <a:schemeClr val="tx1">
                    <a:lumMod val="65000"/>
                    <a:lumOff val="35000"/>
                  </a:schemeClr>
                </a:solidFill>
              </a:rPr>
              <a:t>Rechtsanwaltsanwärterinnen und Rechtsanwaltsanwärter</a:t>
            </a:r>
          </a:p>
          <a:p>
            <a:r>
              <a:rPr lang="de-AT" dirty="0">
                <a:solidFill>
                  <a:schemeClr val="tx1">
                    <a:lumMod val="65000"/>
                    <a:lumOff val="35000"/>
                  </a:schemeClr>
                </a:solidFill>
              </a:rPr>
              <a:t>124 (57 Männer / 67 Frauen)</a:t>
            </a:r>
            <a:endParaRPr lang="de-DE" b="1" dirty="0"/>
          </a:p>
          <a:p>
            <a:r>
              <a:rPr lang="de-DE" dirty="0">
                <a:solidFill>
                  <a:schemeClr val="tx1">
                    <a:lumMod val="65000"/>
                    <a:lumOff val="35000"/>
                  </a:schemeClr>
                </a:solidFill>
              </a:rPr>
              <a:t>Seit der letzten Vollversammlung haben XX Kolleginnen und Kollegen auf die Ausübung der Rechtsanwaltschaft verzichtet. </a:t>
            </a:r>
            <a:endParaRPr lang="de-AT" dirty="0">
              <a:solidFill>
                <a:schemeClr val="tx1">
                  <a:lumMod val="65000"/>
                  <a:lumOff val="35000"/>
                </a:schemeClr>
              </a:solidFill>
            </a:endParaRPr>
          </a:p>
        </p:txBody>
      </p:sp>
    </p:spTree>
    <p:extLst>
      <p:ext uri="{BB962C8B-B14F-4D97-AF65-F5344CB8AC3E}">
        <p14:creationId xmlns:p14="http://schemas.microsoft.com/office/powerpoint/2010/main" val="3966939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9930" y="476672"/>
            <a:ext cx="8234576" cy="985837"/>
          </a:xfrm>
        </p:spPr>
        <p:txBody>
          <a:bodyPr/>
          <a:lstStyle/>
          <a:p>
            <a:pPr marL="0" indent="0">
              <a:buNone/>
            </a:pPr>
            <a:r>
              <a:rPr lang="en-GB" sz="2800" b="1" dirty="0" err="1">
                <a:solidFill>
                  <a:schemeClr val="tx1">
                    <a:lumMod val="65000"/>
                    <a:lumOff val="35000"/>
                  </a:schemeClr>
                </a:solidFill>
                <a:latin typeface="Univers" pitchFamily="34"/>
              </a:rPr>
              <a:t>Ausgetretene</a:t>
            </a:r>
            <a:r>
              <a:rPr lang="en-GB" sz="2800" b="1" dirty="0">
                <a:solidFill>
                  <a:schemeClr val="tx1">
                    <a:lumMod val="65000"/>
                    <a:lumOff val="35000"/>
                  </a:schemeClr>
                </a:solidFill>
                <a:latin typeface="Univers" pitchFamily="34"/>
              </a:rPr>
              <a:t>, </a:t>
            </a:r>
            <a:r>
              <a:rPr lang="en-GB" sz="2800" b="1" dirty="0" err="1">
                <a:solidFill>
                  <a:schemeClr val="tx1">
                    <a:lumMod val="65000"/>
                    <a:lumOff val="35000"/>
                  </a:schemeClr>
                </a:solidFill>
                <a:latin typeface="Univers" pitchFamily="34"/>
              </a:rPr>
              <a:t>übersiedelte</a:t>
            </a:r>
            <a:r>
              <a:rPr lang="en-GB" sz="2800" b="1" dirty="0">
                <a:solidFill>
                  <a:schemeClr val="tx1">
                    <a:lumMod val="65000"/>
                    <a:lumOff val="35000"/>
                  </a:schemeClr>
                </a:solidFill>
                <a:latin typeface="Univers" pitchFamily="34"/>
              </a:rPr>
              <a:t> und </a:t>
            </a:r>
            <a:r>
              <a:rPr lang="en-GB" sz="2800" b="1" dirty="0" err="1">
                <a:solidFill>
                  <a:schemeClr val="tx1">
                    <a:lumMod val="65000"/>
                    <a:lumOff val="35000"/>
                  </a:schemeClr>
                </a:solidFill>
                <a:latin typeface="Univers" pitchFamily="34"/>
              </a:rPr>
              <a:t>pensionierte</a:t>
            </a:r>
            <a:r>
              <a:rPr lang="en-GB" sz="2800" b="1" dirty="0">
                <a:solidFill>
                  <a:schemeClr val="tx1">
                    <a:lumMod val="65000"/>
                    <a:lumOff val="35000"/>
                  </a:schemeClr>
                </a:solidFill>
                <a:latin typeface="Univers" pitchFamily="34"/>
              </a:rPr>
              <a:t>  </a:t>
            </a:r>
            <a:br>
              <a:rPr lang="en-GB" sz="2800" b="1" dirty="0">
                <a:solidFill>
                  <a:schemeClr val="tx1">
                    <a:lumMod val="65000"/>
                    <a:lumOff val="35000"/>
                  </a:schemeClr>
                </a:solidFill>
                <a:latin typeface="Univers" pitchFamily="34"/>
              </a:rPr>
            </a:br>
            <a:r>
              <a:rPr lang="en-GB" sz="2800" b="1" dirty="0" err="1">
                <a:solidFill>
                  <a:schemeClr val="tx1">
                    <a:lumMod val="65000"/>
                    <a:lumOff val="35000"/>
                  </a:schemeClr>
                </a:solidFill>
                <a:latin typeface="Univers" pitchFamily="34"/>
              </a:rPr>
              <a:t>Rechtsanwältinnen</a:t>
            </a:r>
            <a:r>
              <a:rPr lang="en-GB" sz="2800" b="1" dirty="0">
                <a:solidFill>
                  <a:schemeClr val="tx1">
                    <a:lumMod val="65000"/>
                    <a:lumOff val="35000"/>
                  </a:schemeClr>
                </a:solidFill>
                <a:latin typeface="Univers" pitchFamily="34"/>
              </a:rPr>
              <a:t> und Rechtsanwälte </a:t>
            </a:r>
          </a:p>
        </p:txBody>
      </p:sp>
      <p:sp>
        <p:nvSpPr>
          <p:cNvPr id="3" name="Inhaltsplatzhalter 2">
            <a:extLst>
              <a:ext uri="{FF2B5EF4-FFF2-40B4-BE49-F238E27FC236}">
                <a16:creationId xmlns:a16="http://schemas.microsoft.com/office/drawing/2014/main" id="{F96CA635-920B-4B2F-AAB3-9E23DC9B2199}"/>
              </a:ext>
            </a:extLst>
          </p:cNvPr>
          <p:cNvSpPr>
            <a:spLocks noGrp="1"/>
          </p:cNvSpPr>
          <p:nvPr>
            <p:ph idx="1"/>
          </p:nvPr>
        </p:nvSpPr>
        <p:spPr>
          <a:xfrm>
            <a:off x="450761" y="1610833"/>
            <a:ext cx="7937663" cy="4525963"/>
          </a:xfrm>
        </p:spPr>
        <p:txBody>
          <a:bodyPr/>
          <a:lstStyle/>
          <a:p>
            <a:pPr marL="0" indent="0">
              <a:buNone/>
            </a:pPr>
            <a:endParaRPr lang="de-DE" dirty="0"/>
          </a:p>
          <a:p>
            <a:pPr marL="0" indent="0">
              <a:buNone/>
            </a:pPr>
            <a:endParaRPr lang="de-AT" dirty="0"/>
          </a:p>
        </p:txBody>
      </p:sp>
      <p:sp>
        <p:nvSpPr>
          <p:cNvPr id="9" name="Textfeld 8">
            <a:extLst>
              <a:ext uri="{FF2B5EF4-FFF2-40B4-BE49-F238E27FC236}">
                <a16:creationId xmlns:a16="http://schemas.microsoft.com/office/drawing/2014/main" id="{4B761A98-EE80-D43A-AF4F-86A23C78D113}"/>
              </a:ext>
            </a:extLst>
          </p:cNvPr>
          <p:cNvSpPr txBox="1"/>
          <p:nvPr/>
        </p:nvSpPr>
        <p:spPr>
          <a:xfrm>
            <a:off x="279893" y="1660485"/>
            <a:ext cx="8413346" cy="4524315"/>
          </a:xfrm>
          <a:prstGeom prst="rect">
            <a:avLst/>
          </a:prstGeom>
          <a:noFill/>
        </p:spPr>
        <p:txBody>
          <a:bodyPr wrap="square">
            <a:spAutoFit/>
          </a:bodyPr>
          <a:lstStyle/>
          <a:p>
            <a:r>
              <a:rPr lang="de-AT" sz="2400" dirty="0">
                <a:solidFill>
                  <a:schemeClr val="tx1">
                    <a:lumMod val="65000"/>
                    <a:lumOff val="35000"/>
                  </a:schemeClr>
                </a:solidFill>
                <a:latin typeface="Univers" panose="020B0503020202020204" pitchFamily="34" charset="0"/>
              </a:rPr>
              <a:t>Dr. WAIZER Walter</a:t>
            </a:r>
          </a:p>
          <a:p>
            <a:r>
              <a:rPr lang="de-AT" sz="2400" dirty="0">
                <a:solidFill>
                  <a:schemeClr val="tx1">
                    <a:lumMod val="65000"/>
                    <a:lumOff val="35000"/>
                  </a:schemeClr>
                </a:solidFill>
                <a:latin typeface="Univers" panose="020B0503020202020204" pitchFamily="34" charset="0"/>
              </a:rPr>
              <a:t>Dr. FUCHS Werner</a:t>
            </a:r>
          </a:p>
          <a:p>
            <a:r>
              <a:rPr lang="de-AT" sz="2400" dirty="0">
                <a:solidFill>
                  <a:schemeClr val="tx1">
                    <a:lumMod val="65000"/>
                    <a:lumOff val="35000"/>
                  </a:schemeClr>
                </a:solidFill>
                <a:latin typeface="Univers" panose="020B0503020202020204" pitchFamily="34" charset="0"/>
              </a:rPr>
              <a:t>Dr. LORENZ Lucas</a:t>
            </a:r>
          </a:p>
          <a:p>
            <a:r>
              <a:rPr lang="de-AT" sz="2400" dirty="0">
                <a:solidFill>
                  <a:schemeClr val="tx1">
                    <a:lumMod val="65000"/>
                    <a:lumOff val="35000"/>
                  </a:schemeClr>
                </a:solidFill>
                <a:latin typeface="Univers" panose="020B0503020202020204" pitchFamily="34" charset="0"/>
              </a:rPr>
              <a:t>Dr. BAYR Kurt</a:t>
            </a:r>
          </a:p>
          <a:p>
            <a:r>
              <a:rPr lang="de-AT" sz="2400" dirty="0">
                <a:solidFill>
                  <a:schemeClr val="tx1">
                    <a:lumMod val="65000"/>
                    <a:lumOff val="35000"/>
                  </a:schemeClr>
                </a:solidFill>
                <a:latin typeface="Univers" panose="020B0503020202020204" pitchFamily="34" charset="0"/>
              </a:rPr>
              <a:t>Mag. SWANCAR Alexander</a:t>
            </a:r>
          </a:p>
          <a:p>
            <a:r>
              <a:rPr lang="de-AT" sz="2400" dirty="0">
                <a:solidFill>
                  <a:schemeClr val="tx1">
                    <a:lumMod val="65000"/>
                    <a:lumOff val="35000"/>
                  </a:schemeClr>
                </a:solidFill>
                <a:latin typeface="Univers" panose="020B0503020202020204" pitchFamily="34" charset="0"/>
              </a:rPr>
              <a:t>Dr. OBRISTHOFER Miriam</a:t>
            </a:r>
          </a:p>
          <a:p>
            <a:r>
              <a:rPr lang="de-AT" sz="2400" dirty="0">
                <a:solidFill>
                  <a:schemeClr val="tx1">
                    <a:lumMod val="65000"/>
                    <a:lumOff val="35000"/>
                  </a:schemeClr>
                </a:solidFill>
                <a:latin typeface="Univers" panose="020B0503020202020204" pitchFamily="34" charset="0"/>
              </a:rPr>
              <a:t>Mag. LAJLAR Harald</a:t>
            </a:r>
          </a:p>
          <a:p>
            <a:r>
              <a:rPr lang="de-AT" sz="2400" dirty="0">
                <a:solidFill>
                  <a:schemeClr val="tx1">
                    <a:lumMod val="65000"/>
                    <a:lumOff val="35000"/>
                  </a:schemeClr>
                </a:solidFill>
                <a:latin typeface="Univers" panose="020B0503020202020204" pitchFamily="34" charset="0"/>
              </a:rPr>
              <a:t>Dr. HOHENBÜHEL Johannes</a:t>
            </a:r>
          </a:p>
          <a:p>
            <a:r>
              <a:rPr lang="de-AT" sz="2400" dirty="0">
                <a:solidFill>
                  <a:schemeClr val="tx1">
                    <a:lumMod val="65000"/>
                    <a:lumOff val="35000"/>
                  </a:schemeClr>
                </a:solidFill>
                <a:latin typeface="Univers" panose="020B0503020202020204" pitchFamily="34" charset="0"/>
              </a:rPr>
              <a:t>MMag. FISCHER Michael </a:t>
            </a:r>
            <a:r>
              <a:rPr lang="de-AT" dirty="0">
                <a:solidFill>
                  <a:schemeClr val="tx1">
                    <a:lumMod val="65000"/>
                    <a:lumOff val="35000"/>
                  </a:schemeClr>
                </a:solidFill>
                <a:latin typeface="Univers" panose="020B0503020202020204" pitchFamily="34" charset="0"/>
              </a:rPr>
              <a:t>(Kanzleisitzverlegung nach Salzburg)</a:t>
            </a:r>
          </a:p>
          <a:p>
            <a:r>
              <a:rPr lang="de-AT" sz="2400" dirty="0">
                <a:solidFill>
                  <a:schemeClr val="tx1">
                    <a:lumMod val="65000"/>
                    <a:lumOff val="35000"/>
                  </a:schemeClr>
                </a:solidFill>
                <a:latin typeface="Univers" panose="020B0503020202020204" pitchFamily="34" charset="0"/>
              </a:rPr>
              <a:t>Mag. DALAGO Helena</a:t>
            </a:r>
          </a:p>
          <a:p>
            <a:r>
              <a:rPr lang="de-AT" sz="2400" dirty="0">
                <a:solidFill>
                  <a:schemeClr val="tx1">
                    <a:lumMod val="65000"/>
                    <a:lumOff val="35000"/>
                  </a:schemeClr>
                </a:solidFill>
                <a:latin typeface="Univers" panose="020B0503020202020204" pitchFamily="34" charset="0"/>
              </a:rPr>
              <a:t>Dr. SCHNEIDER Alois</a:t>
            </a:r>
          </a:p>
          <a:p>
            <a:endParaRPr lang="de-AT" sz="2400" dirty="0">
              <a:solidFill>
                <a:schemeClr val="tx1">
                  <a:lumMod val="65000"/>
                  <a:lumOff val="35000"/>
                </a:schemeClr>
              </a:solidFill>
              <a:latin typeface="Univers" panose="020B0503020202020204" pitchFamily="34" charset="0"/>
            </a:endParaRPr>
          </a:p>
        </p:txBody>
      </p:sp>
    </p:spTree>
    <p:extLst>
      <p:ext uri="{BB962C8B-B14F-4D97-AF65-F5344CB8AC3E}">
        <p14:creationId xmlns:p14="http://schemas.microsoft.com/office/powerpoint/2010/main" val="3437210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ED52545D-C8C7-0AB2-1E0E-F9C8CD28AF8B}"/>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2D62BF19-F00D-E902-5FC1-29ED6732E6EA}"/>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C1E9CD79-ED2C-7246-EB6F-ECC332C1E280}"/>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Angelika BACHLER</a:t>
            </a:r>
          </a:p>
          <a:p>
            <a:r>
              <a:rPr lang="de-DE" sz="2200" dirty="0">
                <a:solidFill>
                  <a:schemeClr val="tx1">
                    <a:lumMod val="65000"/>
                    <a:lumOff val="35000"/>
                  </a:schemeClr>
                </a:solidFill>
                <a:latin typeface="Univers" panose="020B0503020202020204" pitchFamily="34" charset="0"/>
              </a:rPr>
              <a:t>26.02.2026</a:t>
            </a:r>
          </a:p>
          <a:p>
            <a:r>
              <a:rPr lang="de-DE" sz="2200" dirty="0">
                <a:solidFill>
                  <a:schemeClr val="tx1">
                    <a:lumMod val="65000"/>
                    <a:lumOff val="35000"/>
                  </a:schemeClr>
                </a:solidFill>
                <a:latin typeface="Univers" panose="020B0503020202020204" pitchFamily="34" charset="0"/>
              </a:rPr>
              <a:t>Wörgl</a:t>
            </a:r>
          </a:p>
          <a:p>
            <a:endParaRPr lang="de-AT" dirty="0"/>
          </a:p>
        </p:txBody>
      </p:sp>
      <p:sp>
        <p:nvSpPr>
          <p:cNvPr id="4" name="Titel 1">
            <a:extLst>
              <a:ext uri="{FF2B5EF4-FFF2-40B4-BE49-F238E27FC236}">
                <a16:creationId xmlns:a16="http://schemas.microsoft.com/office/drawing/2014/main" id="{5966F0CD-3F21-51B8-6030-3BB4C3C20FAB}"/>
              </a:ext>
            </a:extLst>
          </p:cNvPr>
          <p:cNvSpPr>
            <a:spLocks noGrp="1"/>
          </p:cNvSpPr>
          <p:nvPr>
            <p:ph type="title"/>
          </p:nvPr>
        </p:nvSpPr>
        <p:spPr>
          <a:xfrm>
            <a:off x="292656" y="260648"/>
            <a:ext cx="8229600" cy="985838"/>
          </a:xfrm>
        </p:spPr>
        <p:txBody>
          <a:bodyPr/>
          <a:lstStyle/>
          <a:p>
            <a:pPr marL="0" indent="0">
              <a:buNone/>
            </a:pPr>
            <a:r>
              <a:rPr lang="de-DE" dirty="0">
                <a:solidFill>
                  <a:schemeClr val="tx1">
                    <a:lumMod val="65000"/>
                    <a:lumOff val="35000"/>
                  </a:schemeClr>
                </a:solidFill>
                <a:latin typeface="Univers" pitchFamily="34"/>
              </a:rPr>
              <a:t>Neue Kolleginnen und Kollegen </a:t>
            </a:r>
            <a:endParaRPr lang="en-GB" dirty="0">
              <a:solidFill>
                <a:schemeClr val="tx1">
                  <a:lumMod val="65000"/>
                  <a:lumOff val="35000"/>
                </a:schemeClr>
              </a:solidFill>
              <a:latin typeface="Univers" pitchFamily="34"/>
            </a:endParaRPr>
          </a:p>
        </p:txBody>
      </p:sp>
    </p:spTree>
    <p:extLst>
      <p:ext uri="{BB962C8B-B14F-4D97-AF65-F5344CB8AC3E}">
        <p14:creationId xmlns:p14="http://schemas.microsoft.com/office/powerpoint/2010/main" val="3481440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0F0445-D95E-A081-2B40-FD6F94F210AC}"/>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7F10AA-FBF0-2300-4659-B44A4A5901F2}"/>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BC811776-DEA3-5947-3A4E-394986D51970}"/>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Raphael DOWLATI</a:t>
            </a:r>
          </a:p>
          <a:p>
            <a:r>
              <a:rPr lang="de-DE" sz="2200" dirty="0">
                <a:solidFill>
                  <a:schemeClr val="tx1">
                    <a:lumMod val="65000"/>
                    <a:lumOff val="35000"/>
                  </a:schemeClr>
                </a:solidFill>
                <a:latin typeface="Univers" panose="020B0503020202020204" pitchFamily="34" charset="0"/>
              </a:rPr>
              <a:t>30.10.2025</a:t>
            </a:r>
          </a:p>
          <a:p>
            <a:r>
              <a:rPr lang="de-DE" sz="2200" dirty="0">
                <a:solidFill>
                  <a:schemeClr val="tx1">
                    <a:lumMod val="65000"/>
                    <a:lumOff val="35000"/>
                  </a:schemeClr>
                </a:solidFill>
                <a:latin typeface="Univers" panose="020B0503020202020204" pitchFamily="34" charset="0"/>
              </a:rPr>
              <a:t>Kitzbühel</a:t>
            </a:r>
          </a:p>
          <a:p>
            <a:endParaRPr lang="de-AT" dirty="0"/>
          </a:p>
        </p:txBody>
      </p:sp>
      <p:pic>
        <p:nvPicPr>
          <p:cNvPr id="2" name="Grafik 1">
            <a:extLst>
              <a:ext uri="{FF2B5EF4-FFF2-40B4-BE49-F238E27FC236}">
                <a16:creationId xmlns:a16="http://schemas.microsoft.com/office/drawing/2014/main" id="{43FB22A7-0B04-955B-0F39-7E0F898F5042}"/>
              </a:ext>
            </a:extLst>
          </p:cNvPr>
          <p:cNvPicPr>
            <a:picLocks noChangeAspect="1"/>
          </p:cNvPicPr>
          <p:nvPr/>
        </p:nvPicPr>
        <p:blipFill>
          <a:blip r:embed="rId3"/>
          <a:srcRect l="29078" t="2822" r="17919" b="39947"/>
          <a:stretch>
            <a:fillRect/>
          </a:stretch>
        </p:blipFill>
        <p:spPr>
          <a:xfrm>
            <a:off x="439291" y="1583300"/>
            <a:ext cx="2400454" cy="3141844"/>
          </a:xfrm>
          <a:prstGeom prst="rect">
            <a:avLst/>
          </a:prstGeom>
          <a:ln>
            <a:noFill/>
          </a:ln>
          <a:effectLst>
            <a:outerShdw blurRad="292100" dist="139700" dir="2700000" algn="tl" rotWithShape="0">
              <a:srgbClr val="333333">
                <a:alpha val="65000"/>
              </a:srgbClr>
            </a:outerShdw>
          </a:effectLst>
        </p:spPr>
      </p:pic>
      <p:sp>
        <p:nvSpPr>
          <p:cNvPr id="7" name="Titel 6">
            <a:extLst>
              <a:ext uri="{FF2B5EF4-FFF2-40B4-BE49-F238E27FC236}">
                <a16:creationId xmlns:a16="http://schemas.microsoft.com/office/drawing/2014/main" id="{4DD620FB-3A67-4E42-1712-ACC58D54DF30}"/>
              </a:ext>
            </a:extLst>
          </p:cNvPr>
          <p:cNvSpPr>
            <a:spLocks noGrp="1"/>
          </p:cNvSpPr>
          <p:nvPr>
            <p:ph type="title"/>
          </p:nvPr>
        </p:nvSpPr>
        <p:spPr/>
        <p:txBody>
          <a:bodyPr/>
          <a:lstStyle/>
          <a:p>
            <a:endParaRPr lang="de-AT" dirty="0"/>
          </a:p>
        </p:txBody>
      </p:sp>
    </p:spTree>
    <p:extLst>
      <p:ext uri="{BB962C8B-B14F-4D97-AF65-F5344CB8AC3E}">
        <p14:creationId xmlns:p14="http://schemas.microsoft.com/office/powerpoint/2010/main" val="1939036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B05A86-93FA-ECEE-019E-AF84030B9C8B}"/>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4F951CE6-09A0-87E2-A733-5CA356633786}"/>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2741FA16-0A1B-0CC0-488D-65E81F9D0196}"/>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Florian DEFRANCESCO, BA</a:t>
            </a:r>
          </a:p>
          <a:p>
            <a:r>
              <a:rPr lang="de-DE" sz="2200" dirty="0">
                <a:solidFill>
                  <a:schemeClr val="tx1">
                    <a:lumMod val="65000"/>
                    <a:lumOff val="35000"/>
                  </a:schemeClr>
                </a:solidFill>
                <a:latin typeface="Univers" panose="020B0503020202020204" pitchFamily="34" charset="0"/>
              </a:rPr>
              <a:t>01.06.2026</a:t>
            </a:r>
          </a:p>
          <a:p>
            <a:r>
              <a:rPr lang="de-DE" sz="2200" dirty="0">
                <a:solidFill>
                  <a:schemeClr val="tx1">
                    <a:lumMod val="65000"/>
                    <a:lumOff val="35000"/>
                  </a:schemeClr>
                </a:solidFill>
                <a:latin typeface="Univers" panose="020B0503020202020204" pitchFamily="34" charset="0"/>
              </a:rPr>
              <a:t>Innsbruck </a:t>
            </a:r>
          </a:p>
          <a:p>
            <a:endParaRPr lang="de-AT" dirty="0"/>
          </a:p>
        </p:txBody>
      </p:sp>
      <p:pic>
        <p:nvPicPr>
          <p:cNvPr id="2" name="Grafik 1">
            <a:extLst>
              <a:ext uri="{FF2B5EF4-FFF2-40B4-BE49-F238E27FC236}">
                <a16:creationId xmlns:a16="http://schemas.microsoft.com/office/drawing/2014/main" id="{1BC3BD08-E7F9-6465-A925-95C3223FE162}"/>
              </a:ext>
            </a:extLst>
          </p:cNvPr>
          <p:cNvPicPr>
            <a:picLocks noChangeAspect="1"/>
          </p:cNvPicPr>
          <p:nvPr/>
        </p:nvPicPr>
        <p:blipFill>
          <a:blip r:embed="rId3"/>
          <a:srcRect l="37128" t="2185" r="36751" b="65238"/>
          <a:stretch>
            <a:fillRect/>
          </a:stretch>
        </p:blipFill>
        <p:spPr>
          <a:xfrm>
            <a:off x="423031" y="1587317"/>
            <a:ext cx="2401200" cy="33279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6077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C8B32D-4A1D-D582-02DB-21C7BAB38625}"/>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5983E5E7-47DC-34A8-AFA7-8CFCA659FCC1}"/>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A88D19BA-0D92-9141-D2CE-3683DC429DCF}"/>
              </a:ext>
            </a:extLst>
          </p:cNvPr>
          <p:cNvSpPr txBox="1"/>
          <p:nvPr/>
        </p:nvSpPr>
        <p:spPr>
          <a:xfrm>
            <a:off x="3223595" y="1667527"/>
            <a:ext cx="5481113"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Hanna EBERHARTER-ENTNER</a:t>
            </a:r>
          </a:p>
          <a:p>
            <a:r>
              <a:rPr lang="de-DE" sz="2200" dirty="0">
                <a:solidFill>
                  <a:schemeClr val="tx1">
                    <a:lumMod val="65000"/>
                    <a:lumOff val="35000"/>
                  </a:schemeClr>
                </a:solidFill>
                <a:latin typeface="Univers" panose="020B0503020202020204" pitchFamily="34" charset="0"/>
              </a:rPr>
              <a:t>01.01.2026</a:t>
            </a:r>
          </a:p>
          <a:p>
            <a:r>
              <a:rPr lang="de-DE" sz="2200" dirty="0">
                <a:solidFill>
                  <a:schemeClr val="tx1">
                    <a:lumMod val="65000"/>
                    <a:lumOff val="35000"/>
                  </a:schemeClr>
                </a:solidFill>
                <a:latin typeface="Univers" panose="020B0503020202020204" pitchFamily="34" charset="0"/>
              </a:rPr>
              <a:t>Kundl</a:t>
            </a:r>
          </a:p>
          <a:p>
            <a:endParaRPr lang="de-AT" dirty="0"/>
          </a:p>
        </p:txBody>
      </p:sp>
      <p:pic>
        <p:nvPicPr>
          <p:cNvPr id="2" name="Grafik 1">
            <a:extLst>
              <a:ext uri="{FF2B5EF4-FFF2-40B4-BE49-F238E27FC236}">
                <a16:creationId xmlns:a16="http://schemas.microsoft.com/office/drawing/2014/main" id="{A5B2E312-EC90-09B8-F1C9-E63C4C8CB732}"/>
              </a:ext>
            </a:extLst>
          </p:cNvPr>
          <p:cNvPicPr>
            <a:picLocks noChangeAspect="1"/>
          </p:cNvPicPr>
          <p:nvPr/>
        </p:nvPicPr>
        <p:blipFill>
          <a:blip r:embed="rId3"/>
          <a:srcRect l="29519" r="23734" b="39500"/>
          <a:stretch>
            <a:fillRect/>
          </a:stretch>
        </p:blipFill>
        <p:spPr>
          <a:xfrm>
            <a:off x="434449" y="1582847"/>
            <a:ext cx="2401200" cy="32371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9067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352B8F-7979-E5ED-4BB7-A129B893346C}"/>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2DB522AD-9F7C-D745-7499-47B99433A6CE}"/>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B88DC713-2B67-DB17-1C83-6FD23388BABC}"/>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Katharina EDER</a:t>
            </a:r>
          </a:p>
          <a:p>
            <a:r>
              <a:rPr lang="de-DE" sz="2200" dirty="0">
                <a:solidFill>
                  <a:schemeClr val="tx1">
                    <a:lumMod val="65000"/>
                    <a:lumOff val="35000"/>
                  </a:schemeClr>
                </a:solidFill>
                <a:latin typeface="Univers" panose="020B0503020202020204" pitchFamily="34" charset="0"/>
              </a:rPr>
              <a:t>01.01.2026</a:t>
            </a:r>
          </a:p>
          <a:p>
            <a:r>
              <a:rPr lang="de-DE" sz="2200" dirty="0">
                <a:solidFill>
                  <a:schemeClr val="tx1">
                    <a:lumMod val="65000"/>
                    <a:lumOff val="35000"/>
                  </a:schemeClr>
                </a:solidFill>
                <a:latin typeface="Univers" panose="020B0503020202020204" pitchFamily="34" charset="0"/>
              </a:rPr>
              <a:t>Innsbruck</a:t>
            </a:r>
          </a:p>
          <a:p>
            <a:endParaRPr lang="de-AT" dirty="0"/>
          </a:p>
        </p:txBody>
      </p:sp>
      <p:pic>
        <p:nvPicPr>
          <p:cNvPr id="2" name="Grafik 1">
            <a:extLst>
              <a:ext uri="{FF2B5EF4-FFF2-40B4-BE49-F238E27FC236}">
                <a16:creationId xmlns:a16="http://schemas.microsoft.com/office/drawing/2014/main" id="{802BFC5D-6055-562C-291D-9019418825C5}"/>
              </a:ext>
            </a:extLst>
          </p:cNvPr>
          <p:cNvPicPr>
            <a:picLocks noChangeAspect="1"/>
          </p:cNvPicPr>
          <p:nvPr/>
        </p:nvPicPr>
        <p:blipFill>
          <a:blip r:embed="rId3"/>
          <a:srcRect l="32063" t="6540" r="28080" b="44510"/>
          <a:stretch>
            <a:fillRect/>
          </a:stretch>
        </p:blipFill>
        <p:spPr>
          <a:xfrm>
            <a:off x="436328" y="1572834"/>
            <a:ext cx="2401200" cy="31486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96159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F6DE4F-EFF8-8B42-5FBE-A8C701384DE3}"/>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44D880FE-7615-90C6-0BC0-439D2C5E912D}"/>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6752A636-5956-3F41-9923-CBF37D35D31F}"/>
              </a:ext>
            </a:extLst>
          </p:cNvPr>
          <p:cNvSpPr txBox="1"/>
          <p:nvPr/>
        </p:nvSpPr>
        <p:spPr>
          <a:xfrm>
            <a:off x="3223596" y="1667527"/>
            <a:ext cx="4228724" cy="2400657"/>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Dr. MMag. Mario FLUCH</a:t>
            </a:r>
          </a:p>
          <a:p>
            <a:r>
              <a:rPr lang="de-DE" sz="2200" dirty="0">
                <a:solidFill>
                  <a:schemeClr val="tx1">
                    <a:lumMod val="65000"/>
                    <a:lumOff val="35000"/>
                  </a:schemeClr>
                </a:solidFill>
                <a:latin typeface="Univers" panose="020B0503020202020204" pitchFamily="34" charset="0"/>
              </a:rPr>
              <a:t>19.02.2026</a:t>
            </a:r>
          </a:p>
          <a:p>
            <a:r>
              <a:rPr lang="de-DE" sz="2200" dirty="0">
                <a:solidFill>
                  <a:schemeClr val="tx1">
                    <a:lumMod val="65000"/>
                    <a:lumOff val="35000"/>
                  </a:schemeClr>
                </a:solidFill>
                <a:latin typeface="Univers" panose="020B0503020202020204" pitchFamily="34" charset="0"/>
              </a:rPr>
              <a:t>Fritzens</a:t>
            </a:r>
          </a:p>
          <a:p>
            <a:endParaRPr lang="de-DE" sz="2200" dirty="0">
              <a:solidFill>
                <a:schemeClr val="tx1">
                  <a:lumMod val="65000"/>
                  <a:lumOff val="35000"/>
                </a:schemeClr>
              </a:solidFill>
              <a:latin typeface="Univers" panose="020B0503020202020204" pitchFamily="34" charset="0"/>
            </a:endParaRPr>
          </a:p>
          <a:p>
            <a:r>
              <a:rPr lang="de-DE" sz="2200" dirty="0">
                <a:solidFill>
                  <a:schemeClr val="tx1">
                    <a:lumMod val="65000"/>
                    <a:lumOff val="35000"/>
                  </a:schemeClr>
                </a:solidFill>
                <a:latin typeface="Univers" panose="020B0503020202020204" pitchFamily="34" charset="0"/>
              </a:rPr>
              <a:t>Kanzleisitzverlegung von Vorarlberg nach Tirol</a:t>
            </a:r>
          </a:p>
          <a:p>
            <a:endParaRPr lang="de-AT" dirty="0"/>
          </a:p>
        </p:txBody>
      </p:sp>
      <p:pic>
        <p:nvPicPr>
          <p:cNvPr id="2" name="Grafik 1">
            <a:extLst>
              <a:ext uri="{FF2B5EF4-FFF2-40B4-BE49-F238E27FC236}">
                <a16:creationId xmlns:a16="http://schemas.microsoft.com/office/drawing/2014/main" id="{8F6C6E63-503A-9453-DE19-1045483BF7E8}"/>
              </a:ext>
            </a:extLst>
          </p:cNvPr>
          <p:cNvPicPr>
            <a:picLocks noChangeAspect="1"/>
          </p:cNvPicPr>
          <p:nvPr/>
        </p:nvPicPr>
        <p:blipFill>
          <a:blip r:embed="rId3"/>
          <a:srcRect t="2440" b="6060"/>
          <a:stretch>
            <a:fillRect/>
          </a:stretch>
        </p:blipFill>
        <p:spPr>
          <a:xfrm>
            <a:off x="423249" y="1575624"/>
            <a:ext cx="2401200" cy="32016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39066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5EC714-021D-EB01-9A30-5AB921370D79}"/>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480B3DBF-86DD-B99A-3D01-77176E47D83A}"/>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2D83F434-5398-2DCE-8624-A6B320126999}"/>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MMag. Alexandra FUCHS, LL.M.</a:t>
            </a:r>
          </a:p>
          <a:p>
            <a:r>
              <a:rPr lang="de-DE" sz="2200" dirty="0">
                <a:solidFill>
                  <a:schemeClr val="tx1">
                    <a:lumMod val="65000"/>
                    <a:lumOff val="35000"/>
                  </a:schemeClr>
                </a:solidFill>
                <a:latin typeface="Univers" panose="020B0503020202020204" pitchFamily="34" charset="0"/>
              </a:rPr>
              <a:t>26.01.2026</a:t>
            </a:r>
          </a:p>
          <a:p>
            <a:r>
              <a:rPr lang="de-DE" sz="2200" dirty="0">
                <a:solidFill>
                  <a:schemeClr val="tx1">
                    <a:lumMod val="65000"/>
                    <a:lumOff val="35000"/>
                  </a:schemeClr>
                </a:solidFill>
                <a:latin typeface="Univers" panose="020B0503020202020204" pitchFamily="34" charset="0"/>
              </a:rPr>
              <a:t>Kufstein/München</a:t>
            </a:r>
          </a:p>
          <a:p>
            <a:endParaRPr lang="de-AT" dirty="0"/>
          </a:p>
        </p:txBody>
      </p:sp>
      <p:pic>
        <p:nvPicPr>
          <p:cNvPr id="2" name="Grafik 1">
            <a:extLst>
              <a:ext uri="{FF2B5EF4-FFF2-40B4-BE49-F238E27FC236}">
                <a16:creationId xmlns:a16="http://schemas.microsoft.com/office/drawing/2014/main" id="{D92081C8-CF61-856D-3B49-9DD2790BCA69}"/>
              </a:ext>
            </a:extLst>
          </p:cNvPr>
          <p:cNvPicPr>
            <a:picLocks noChangeAspect="1"/>
          </p:cNvPicPr>
          <p:nvPr/>
        </p:nvPicPr>
        <p:blipFill>
          <a:blip r:embed="rId3"/>
          <a:srcRect l="14904" t="2750" r="21653" b="41600"/>
          <a:stretch>
            <a:fillRect/>
          </a:stretch>
        </p:blipFill>
        <p:spPr>
          <a:xfrm>
            <a:off x="426788" y="1588045"/>
            <a:ext cx="2401200" cy="31591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5875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7F97C7-2939-F437-E23E-A33E32EDCBF6}"/>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3251CEBD-137B-1450-A98F-FA86F10B40AD}"/>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9EDA1D4B-6677-C7AC-DD8D-A7933D1206F5}"/>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Dr. Marie GWIGGNER</a:t>
            </a:r>
          </a:p>
          <a:p>
            <a:r>
              <a:rPr lang="de-DE" sz="2200" dirty="0">
                <a:solidFill>
                  <a:schemeClr val="tx1">
                    <a:lumMod val="65000"/>
                    <a:lumOff val="35000"/>
                  </a:schemeClr>
                </a:solidFill>
                <a:latin typeface="Univers" panose="020B0503020202020204" pitchFamily="34" charset="0"/>
              </a:rPr>
              <a:t>01.03.2026</a:t>
            </a:r>
          </a:p>
          <a:p>
            <a:r>
              <a:rPr lang="de-DE" sz="2200" dirty="0">
                <a:solidFill>
                  <a:schemeClr val="tx1">
                    <a:lumMod val="65000"/>
                    <a:lumOff val="35000"/>
                  </a:schemeClr>
                </a:solidFill>
                <a:latin typeface="Univers" panose="020B0503020202020204" pitchFamily="34" charset="0"/>
              </a:rPr>
              <a:t>Mayrhofen</a:t>
            </a:r>
          </a:p>
          <a:p>
            <a:endParaRPr lang="de-AT" dirty="0"/>
          </a:p>
        </p:txBody>
      </p:sp>
      <p:pic>
        <p:nvPicPr>
          <p:cNvPr id="2" name="Grafik 1">
            <a:extLst>
              <a:ext uri="{FF2B5EF4-FFF2-40B4-BE49-F238E27FC236}">
                <a16:creationId xmlns:a16="http://schemas.microsoft.com/office/drawing/2014/main" id="{136AED00-07FC-788E-021E-248859B14BA1}"/>
              </a:ext>
            </a:extLst>
          </p:cNvPr>
          <p:cNvPicPr>
            <a:picLocks noChangeAspect="1"/>
          </p:cNvPicPr>
          <p:nvPr/>
        </p:nvPicPr>
        <p:blipFill>
          <a:blip r:embed="rId3"/>
          <a:srcRect b="4456"/>
          <a:stretch>
            <a:fillRect/>
          </a:stretch>
        </p:blipFill>
        <p:spPr>
          <a:xfrm>
            <a:off x="395288" y="1587317"/>
            <a:ext cx="2401200" cy="32818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70499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9974A1-4D3A-C417-7842-26D8EE8975F3}"/>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7114CB75-8DEE-90D5-9841-B714AC872EA8}"/>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F3378CAC-1056-11C3-BDC2-4CDFA0085F33}"/>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Carmen HUBER, BSc</a:t>
            </a:r>
          </a:p>
          <a:p>
            <a:r>
              <a:rPr lang="de-DE" sz="2200" dirty="0">
                <a:solidFill>
                  <a:schemeClr val="tx1">
                    <a:lumMod val="65000"/>
                    <a:lumOff val="35000"/>
                  </a:schemeClr>
                </a:solidFill>
                <a:latin typeface="Univers" panose="020B0503020202020204" pitchFamily="34" charset="0"/>
              </a:rPr>
              <a:t>25.02.2026</a:t>
            </a:r>
          </a:p>
          <a:p>
            <a:r>
              <a:rPr lang="de-DE" sz="2200" dirty="0">
                <a:solidFill>
                  <a:schemeClr val="tx1">
                    <a:lumMod val="65000"/>
                    <a:lumOff val="35000"/>
                  </a:schemeClr>
                </a:solidFill>
                <a:latin typeface="Univers" panose="020B0503020202020204" pitchFamily="34" charset="0"/>
              </a:rPr>
              <a:t>Kitzbühel</a:t>
            </a:r>
          </a:p>
          <a:p>
            <a:endParaRPr lang="de-AT" dirty="0"/>
          </a:p>
        </p:txBody>
      </p:sp>
      <p:pic>
        <p:nvPicPr>
          <p:cNvPr id="2" name="Grafik 1">
            <a:extLst>
              <a:ext uri="{FF2B5EF4-FFF2-40B4-BE49-F238E27FC236}">
                <a16:creationId xmlns:a16="http://schemas.microsoft.com/office/drawing/2014/main" id="{BF50C719-344F-BBB3-12A4-4EC69BE5D8CB}"/>
              </a:ext>
            </a:extLst>
          </p:cNvPr>
          <p:cNvPicPr>
            <a:picLocks noChangeAspect="1"/>
          </p:cNvPicPr>
          <p:nvPr/>
        </p:nvPicPr>
        <p:blipFill>
          <a:blip r:embed="rId3"/>
          <a:srcRect l="40551" t="11020" r="27462" b="23297"/>
          <a:stretch>
            <a:fillRect/>
          </a:stretch>
        </p:blipFill>
        <p:spPr>
          <a:xfrm>
            <a:off x="412292" y="1586014"/>
            <a:ext cx="2401200" cy="32871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18059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D6EB9DD6-74CA-A985-37AA-245B980E61B2}"/>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41B2673D-2A22-E317-A5EA-9848D17E3943}"/>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21B34D66-FC65-D042-79BC-2F6E1FDEAAD6}"/>
              </a:ext>
            </a:extLst>
          </p:cNvPr>
          <p:cNvSpPr txBox="1"/>
          <p:nvPr/>
        </p:nvSpPr>
        <p:spPr>
          <a:xfrm>
            <a:off x="3223595" y="1667527"/>
            <a:ext cx="5481113"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Gregor KRANEWITTER, LL.M.</a:t>
            </a:r>
          </a:p>
          <a:p>
            <a:r>
              <a:rPr lang="de-DE" sz="2200" dirty="0">
                <a:solidFill>
                  <a:schemeClr val="tx1">
                    <a:lumMod val="65000"/>
                    <a:lumOff val="35000"/>
                  </a:schemeClr>
                </a:solidFill>
                <a:latin typeface="Univers" panose="020B0503020202020204" pitchFamily="34" charset="0"/>
              </a:rPr>
              <a:t>03.08.2026</a:t>
            </a:r>
          </a:p>
          <a:p>
            <a:r>
              <a:rPr lang="de-DE" sz="2200" dirty="0">
                <a:solidFill>
                  <a:schemeClr val="tx1">
                    <a:lumMod val="65000"/>
                    <a:lumOff val="35000"/>
                  </a:schemeClr>
                </a:solidFill>
                <a:latin typeface="Univers" panose="020B0503020202020204" pitchFamily="34" charset="0"/>
              </a:rPr>
              <a:t>Innsbruck </a:t>
            </a:r>
          </a:p>
          <a:p>
            <a:endParaRPr lang="de-AT" dirty="0"/>
          </a:p>
        </p:txBody>
      </p:sp>
    </p:spTree>
    <p:extLst>
      <p:ext uri="{BB962C8B-B14F-4D97-AF65-F5344CB8AC3E}">
        <p14:creationId xmlns:p14="http://schemas.microsoft.com/office/powerpoint/2010/main" val="2631670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AB4536-654A-76E1-0A04-F31B04132C4C}"/>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7970FD92-2921-B267-7DDF-4EECF1414747}"/>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7DE19FA0-E9EB-F3F0-4628-6719A5784063}"/>
              </a:ext>
            </a:extLst>
          </p:cNvPr>
          <p:cNvSpPr txBox="1"/>
          <p:nvPr/>
        </p:nvSpPr>
        <p:spPr>
          <a:xfrm>
            <a:off x="3223595" y="1667527"/>
            <a:ext cx="5481113"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Dr. Josef Hermann PIG</a:t>
            </a:r>
          </a:p>
          <a:p>
            <a:r>
              <a:rPr lang="de-DE" sz="2200" dirty="0">
                <a:solidFill>
                  <a:schemeClr val="tx1">
                    <a:lumMod val="65000"/>
                    <a:lumOff val="35000"/>
                  </a:schemeClr>
                </a:solidFill>
                <a:latin typeface="Univers" panose="020B0503020202020204" pitchFamily="34" charset="0"/>
              </a:rPr>
              <a:t>28.04.2026</a:t>
            </a:r>
          </a:p>
          <a:p>
            <a:r>
              <a:rPr lang="de-DE" sz="2200" dirty="0">
                <a:solidFill>
                  <a:schemeClr val="tx1">
                    <a:lumMod val="65000"/>
                    <a:lumOff val="35000"/>
                  </a:schemeClr>
                </a:solidFill>
                <a:latin typeface="Univers" panose="020B0503020202020204" pitchFamily="34" charset="0"/>
              </a:rPr>
              <a:t>Imst</a:t>
            </a:r>
          </a:p>
          <a:p>
            <a:endParaRPr lang="de-AT" dirty="0"/>
          </a:p>
        </p:txBody>
      </p:sp>
      <p:pic>
        <p:nvPicPr>
          <p:cNvPr id="2" name="Grafik 1">
            <a:extLst>
              <a:ext uri="{FF2B5EF4-FFF2-40B4-BE49-F238E27FC236}">
                <a16:creationId xmlns:a16="http://schemas.microsoft.com/office/drawing/2014/main" id="{EF6B0B60-6F31-9D03-E153-5D9A2C6ED87C}"/>
              </a:ext>
            </a:extLst>
          </p:cNvPr>
          <p:cNvPicPr>
            <a:picLocks noChangeAspect="1"/>
          </p:cNvPicPr>
          <p:nvPr/>
        </p:nvPicPr>
        <p:blipFill>
          <a:blip r:embed="rId3"/>
          <a:srcRect t="5547" r="5696"/>
          <a:stretch>
            <a:fillRect/>
          </a:stretch>
        </p:blipFill>
        <p:spPr>
          <a:xfrm>
            <a:off x="404105" y="1575284"/>
            <a:ext cx="2401603" cy="32871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97204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15130685-4F80-F03A-310E-C73044791FBD}"/>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ABFB8749-38BE-A0B2-061C-F58756A65E34}"/>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1AF6AF21-6F17-D086-14D0-F10DE3AC5943}"/>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Dr. Andreas PRAXMARER</a:t>
            </a:r>
          </a:p>
          <a:p>
            <a:r>
              <a:rPr lang="de-DE" sz="2200" dirty="0">
                <a:solidFill>
                  <a:schemeClr val="tx1">
                    <a:lumMod val="65000"/>
                    <a:lumOff val="35000"/>
                  </a:schemeClr>
                </a:solidFill>
                <a:latin typeface="Univers" panose="020B0503020202020204" pitchFamily="34" charset="0"/>
              </a:rPr>
              <a:t>28.04.2026</a:t>
            </a:r>
          </a:p>
          <a:p>
            <a:r>
              <a:rPr lang="de-DE" sz="2200" dirty="0">
                <a:solidFill>
                  <a:schemeClr val="tx1">
                    <a:lumMod val="65000"/>
                    <a:lumOff val="35000"/>
                  </a:schemeClr>
                </a:solidFill>
                <a:latin typeface="Univers" panose="020B0503020202020204" pitchFamily="34" charset="0"/>
              </a:rPr>
              <a:t>Landeck</a:t>
            </a:r>
          </a:p>
          <a:p>
            <a:endParaRPr lang="de-AT" dirty="0"/>
          </a:p>
        </p:txBody>
      </p:sp>
    </p:spTree>
    <p:extLst>
      <p:ext uri="{BB962C8B-B14F-4D97-AF65-F5344CB8AC3E}">
        <p14:creationId xmlns:p14="http://schemas.microsoft.com/office/powerpoint/2010/main" val="1638451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AF3DB58E-E183-D7A3-A536-D6F9D09616ED}"/>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A42B29D0-9703-09F0-3CE6-280B9D0C322B}"/>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9290CC03-FFF7-C285-85C1-94CD2BE0C7C6}"/>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Gabriel PRÜNSTER</a:t>
            </a:r>
          </a:p>
          <a:p>
            <a:r>
              <a:rPr lang="de-DE" sz="2200" dirty="0">
                <a:solidFill>
                  <a:schemeClr val="tx1">
                    <a:lumMod val="65000"/>
                    <a:lumOff val="35000"/>
                  </a:schemeClr>
                </a:solidFill>
                <a:latin typeface="Univers" panose="020B0503020202020204" pitchFamily="34" charset="0"/>
              </a:rPr>
              <a:t>03.08.2026</a:t>
            </a:r>
          </a:p>
          <a:p>
            <a:r>
              <a:rPr lang="de-DE" sz="2200" dirty="0">
                <a:solidFill>
                  <a:schemeClr val="tx1">
                    <a:lumMod val="65000"/>
                    <a:lumOff val="35000"/>
                  </a:schemeClr>
                </a:solidFill>
                <a:latin typeface="Univers" panose="020B0503020202020204" pitchFamily="34" charset="0"/>
              </a:rPr>
              <a:t>Landeck</a:t>
            </a:r>
          </a:p>
          <a:p>
            <a:endParaRPr lang="de-AT" dirty="0"/>
          </a:p>
        </p:txBody>
      </p:sp>
    </p:spTree>
    <p:extLst>
      <p:ext uri="{BB962C8B-B14F-4D97-AF65-F5344CB8AC3E}">
        <p14:creationId xmlns:p14="http://schemas.microsoft.com/office/powerpoint/2010/main" val="4285299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0DA2F3-938A-FDF3-DB36-F4E665988028}"/>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35218590-A5B2-9920-E147-3EDAE762081F}"/>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3C139954-D450-9C25-49A7-6D1043B94641}"/>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Isabella SCHEIBER</a:t>
            </a:r>
          </a:p>
          <a:p>
            <a:r>
              <a:rPr lang="nl-NL" sz="2200" dirty="0">
                <a:solidFill>
                  <a:schemeClr val="tx1">
                    <a:lumMod val="65000"/>
                    <a:lumOff val="35000"/>
                  </a:schemeClr>
                </a:solidFill>
                <a:latin typeface="Univers" panose="020B0503020202020204" pitchFamily="34" charset="0"/>
              </a:rPr>
              <a:t>15.07</a:t>
            </a:r>
            <a:r>
              <a:rPr lang="de-DE" sz="2200" dirty="0">
                <a:solidFill>
                  <a:schemeClr val="tx1">
                    <a:lumMod val="65000"/>
                    <a:lumOff val="35000"/>
                  </a:schemeClr>
                </a:solidFill>
                <a:latin typeface="Univers" panose="020B0503020202020204" pitchFamily="34" charset="0"/>
              </a:rPr>
              <a:t>.2026</a:t>
            </a:r>
          </a:p>
          <a:p>
            <a:r>
              <a:rPr lang="de-DE" sz="2200" dirty="0">
                <a:solidFill>
                  <a:schemeClr val="tx1">
                    <a:lumMod val="65000"/>
                    <a:lumOff val="35000"/>
                  </a:schemeClr>
                </a:solidFill>
                <a:latin typeface="Univers" panose="020B0503020202020204" pitchFamily="34" charset="0"/>
              </a:rPr>
              <a:t>Landeck</a:t>
            </a:r>
          </a:p>
          <a:p>
            <a:endParaRPr lang="de-AT" dirty="0"/>
          </a:p>
        </p:txBody>
      </p:sp>
      <p:pic>
        <p:nvPicPr>
          <p:cNvPr id="2" name="Grafik 1">
            <a:extLst>
              <a:ext uri="{FF2B5EF4-FFF2-40B4-BE49-F238E27FC236}">
                <a16:creationId xmlns:a16="http://schemas.microsoft.com/office/drawing/2014/main" id="{BEFE67D7-A59C-CC08-24C1-8A2F637DDBDC}"/>
              </a:ext>
            </a:extLst>
          </p:cNvPr>
          <p:cNvPicPr>
            <a:picLocks noChangeAspect="1"/>
          </p:cNvPicPr>
          <p:nvPr/>
        </p:nvPicPr>
        <p:blipFill>
          <a:blip r:embed="rId3"/>
          <a:srcRect l="17714" t="6731" r="40550" b="9846"/>
          <a:stretch>
            <a:fillRect/>
          </a:stretch>
        </p:blipFill>
        <p:spPr>
          <a:xfrm>
            <a:off x="426788" y="1577126"/>
            <a:ext cx="2401200" cy="32002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816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8DE747-5038-2CA8-B150-F00A756C9FC4}"/>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B8F09C58-D49B-F9BE-F0FE-B32A5E82D453}"/>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FC2FABE2-0305-7A27-29C1-D911A1B8B06E}"/>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Sabrina SCHÖLLER</a:t>
            </a:r>
          </a:p>
          <a:p>
            <a:r>
              <a:rPr lang="de-DE" sz="2200" dirty="0">
                <a:solidFill>
                  <a:schemeClr val="tx1">
                    <a:lumMod val="65000"/>
                    <a:lumOff val="35000"/>
                  </a:schemeClr>
                </a:solidFill>
                <a:latin typeface="Univers" panose="020B0503020202020204" pitchFamily="34" charset="0"/>
              </a:rPr>
              <a:t>28.04.2026</a:t>
            </a:r>
          </a:p>
          <a:p>
            <a:r>
              <a:rPr lang="de-DE" sz="2200" dirty="0">
                <a:solidFill>
                  <a:schemeClr val="tx1">
                    <a:lumMod val="65000"/>
                    <a:lumOff val="35000"/>
                  </a:schemeClr>
                </a:solidFill>
                <a:latin typeface="Univers" panose="020B0503020202020204" pitchFamily="34" charset="0"/>
              </a:rPr>
              <a:t>Innsbruck</a:t>
            </a:r>
          </a:p>
          <a:p>
            <a:endParaRPr lang="de-AT" dirty="0"/>
          </a:p>
        </p:txBody>
      </p:sp>
      <p:pic>
        <p:nvPicPr>
          <p:cNvPr id="2" name="Grafik 1">
            <a:extLst>
              <a:ext uri="{FF2B5EF4-FFF2-40B4-BE49-F238E27FC236}">
                <a16:creationId xmlns:a16="http://schemas.microsoft.com/office/drawing/2014/main" id="{781E9D3A-EF59-48A6-D55E-8784A212191C}"/>
              </a:ext>
            </a:extLst>
          </p:cNvPr>
          <p:cNvPicPr>
            <a:picLocks/>
          </p:cNvPicPr>
          <p:nvPr/>
        </p:nvPicPr>
        <p:blipFill>
          <a:blip r:embed="rId3"/>
          <a:srcRect b="7657"/>
          <a:stretch>
            <a:fillRect/>
          </a:stretch>
        </p:blipFill>
        <p:spPr>
          <a:xfrm>
            <a:off x="423606" y="1574629"/>
            <a:ext cx="2399376" cy="32064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58215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91A914-C57E-ABD6-7F89-A5F85C033719}"/>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83EEF956-5071-196A-7C68-201DD70E5B85}"/>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B1CDEA29-4E09-0584-AB14-7337FEDF2B49}"/>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Dejana VEJIC</a:t>
            </a:r>
          </a:p>
          <a:p>
            <a:r>
              <a:rPr lang="de-DE" sz="2200" dirty="0">
                <a:solidFill>
                  <a:schemeClr val="tx1">
                    <a:lumMod val="65000"/>
                    <a:lumOff val="35000"/>
                  </a:schemeClr>
                </a:solidFill>
                <a:latin typeface="Univers" panose="020B0503020202020204" pitchFamily="34" charset="0"/>
              </a:rPr>
              <a:t>01.06.2026</a:t>
            </a:r>
          </a:p>
          <a:p>
            <a:r>
              <a:rPr lang="de-DE" sz="2200" dirty="0">
                <a:solidFill>
                  <a:schemeClr val="tx1">
                    <a:lumMod val="65000"/>
                    <a:lumOff val="35000"/>
                  </a:schemeClr>
                </a:solidFill>
                <a:latin typeface="Univers" panose="020B0503020202020204" pitchFamily="34" charset="0"/>
              </a:rPr>
              <a:t>Landeck</a:t>
            </a:r>
          </a:p>
          <a:p>
            <a:endParaRPr lang="de-AT" dirty="0"/>
          </a:p>
        </p:txBody>
      </p:sp>
      <p:pic>
        <p:nvPicPr>
          <p:cNvPr id="2" name="Grafik 1">
            <a:extLst>
              <a:ext uri="{FF2B5EF4-FFF2-40B4-BE49-F238E27FC236}">
                <a16:creationId xmlns:a16="http://schemas.microsoft.com/office/drawing/2014/main" id="{FF52032D-B6D0-7145-2051-550210534B36}"/>
              </a:ext>
            </a:extLst>
          </p:cNvPr>
          <p:cNvPicPr>
            <a:picLocks noChangeAspect="1"/>
          </p:cNvPicPr>
          <p:nvPr/>
        </p:nvPicPr>
        <p:blipFill>
          <a:blip r:embed="rId3"/>
          <a:stretch>
            <a:fillRect/>
          </a:stretch>
        </p:blipFill>
        <p:spPr>
          <a:xfrm>
            <a:off x="432657" y="1582706"/>
            <a:ext cx="2401200" cy="32009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8940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837ADE63-89BE-9FA2-7276-B8088BD6E070}"/>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15B40310-9067-C201-ADCA-A87CAD248D66}"/>
              </a:ext>
            </a:extLst>
          </p:cNvPr>
          <p:cNvSpPr>
            <a:spLocks noGrp="1"/>
          </p:cNvSpPr>
          <p:nvPr>
            <p:ph idx="1"/>
          </p:nvPr>
        </p:nvSpPr>
        <p:spPr>
          <a:xfrm>
            <a:off x="475109" y="1541242"/>
            <a:ext cx="8229600" cy="4525963"/>
          </a:xfrm>
        </p:spPr>
        <p:txBody>
          <a:bodyPr/>
          <a:lstStyle/>
          <a:p>
            <a:pPr marL="0" indent="0">
              <a:buNone/>
            </a:pPr>
            <a:endParaRPr lang="de-DE" dirty="0"/>
          </a:p>
          <a:p>
            <a:pPr marL="0" indent="0">
              <a:buNone/>
            </a:pPr>
            <a:endParaRPr lang="de-AT" dirty="0"/>
          </a:p>
        </p:txBody>
      </p:sp>
      <p:sp>
        <p:nvSpPr>
          <p:cNvPr id="6" name="Textfeld 5">
            <a:extLst>
              <a:ext uri="{FF2B5EF4-FFF2-40B4-BE49-F238E27FC236}">
                <a16:creationId xmlns:a16="http://schemas.microsoft.com/office/drawing/2014/main" id="{C64390B2-6743-40FF-4262-7E5B7E8E12E0}"/>
              </a:ext>
            </a:extLst>
          </p:cNvPr>
          <p:cNvSpPr txBox="1"/>
          <p:nvPr/>
        </p:nvSpPr>
        <p:spPr>
          <a:xfrm>
            <a:off x="3223596" y="1667527"/>
            <a:ext cx="5224842" cy="1384995"/>
          </a:xfrm>
          <a:prstGeom prst="rect">
            <a:avLst/>
          </a:prstGeom>
          <a:noFill/>
        </p:spPr>
        <p:txBody>
          <a:bodyPr wrap="square" rtlCol="0">
            <a:spAutoFit/>
          </a:bodyPr>
          <a:lstStyle/>
          <a:p>
            <a:r>
              <a:rPr lang="nl-NL" sz="2200" dirty="0">
                <a:solidFill>
                  <a:schemeClr val="tx1">
                    <a:lumMod val="65000"/>
                    <a:lumOff val="35000"/>
                  </a:schemeClr>
                </a:solidFill>
                <a:latin typeface="Univers" panose="020B0503020202020204" pitchFamily="34" charset="0"/>
              </a:rPr>
              <a:t>RA Mag. David WURZER</a:t>
            </a:r>
          </a:p>
          <a:p>
            <a:r>
              <a:rPr lang="de-DE" sz="2200" dirty="0">
                <a:solidFill>
                  <a:schemeClr val="tx1">
                    <a:lumMod val="65000"/>
                    <a:lumOff val="35000"/>
                  </a:schemeClr>
                </a:solidFill>
                <a:latin typeface="Univers" panose="020B0503020202020204" pitchFamily="34" charset="0"/>
              </a:rPr>
              <a:t>01.01.2026</a:t>
            </a:r>
          </a:p>
          <a:p>
            <a:r>
              <a:rPr lang="de-DE" sz="2200" dirty="0">
                <a:solidFill>
                  <a:schemeClr val="tx1">
                    <a:lumMod val="65000"/>
                    <a:lumOff val="35000"/>
                  </a:schemeClr>
                </a:solidFill>
                <a:latin typeface="Univers" panose="020B0503020202020204" pitchFamily="34" charset="0"/>
              </a:rPr>
              <a:t>Wörgl</a:t>
            </a:r>
          </a:p>
          <a:p>
            <a:endParaRPr lang="de-AT" dirty="0"/>
          </a:p>
        </p:txBody>
      </p:sp>
    </p:spTree>
    <p:extLst>
      <p:ext uri="{BB962C8B-B14F-4D97-AF65-F5344CB8AC3E}">
        <p14:creationId xmlns:p14="http://schemas.microsoft.com/office/powerpoint/2010/main" val="3071229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B2F2D724-BA97-471B-874A-AA46C94BA1E2}"/>
              </a:ext>
            </a:extLst>
          </p:cNvPr>
          <p:cNvSpPr txBox="1"/>
          <p:nvPr/>
        </p:nvSpPr>
        <p:spPr>
          <a:xfrm>
            <a:off x="297129" y="493304"/>
            <a:ext cx="6840000" cy="523220"/>
          </a:xfrm>
          <a:prstGeom prst="rect">
            <a:avLst/>
          </a:prstGeom>
          <a:noFill/>
        </p:spPr>
        <p:txBody>
          <a:bodyPr wrap="square" rtlCol="0">
            <a:spAutoFit/>
          </a:bodyPr>
          <a:lstStyle/>
          <a:p>
            <a:r>
              <a:rPr lang="de-DE" sz="2800" b="1" dirty="0">
                <a:solidFill>
                  <a:schemeClr val="tx1">
                    <a:lumMod val="65000"/>
                    <a:lumOff val="35000"/>
                  </a:schemeClr>
                </a:solidFill>
                <a:latin typeface="Univers" panose="020B0503020202020204" pitchFamily="34" charset="0"/>
                <a:ea typeface="+mj-ea"/>
                <a:cs typeface="+mj-cs"/>
              </a:rPr>
              <a:t>Tätigkeitsbericht des Ausschusses </a:t>
            </a:r>
          </a:p>
        </p:txBody>
      </p:sp>
      <p:sp>
        <p:nvSpPr>
          <p:cNvPr id="3" name="Inhaltsplatzhalter 2">
            <a:extLst>
              <a:ext uri="{FF2B5EF4-FFF2-40B4-BE49-F238E27FC236}">
                <a16:creationId xmlns:a16="http://schemas.microsoft.com/office/drawing/2014/main" id="{61DC4774-B90F-437F-935C-84EDEE702A9F}"/>
              </a:ext>
            </a:extLst>
          </p:cNvPr>
          <p:cNvSpPr txBox="1">
            <a:spLocks/>
          </p:cNvSpPr>
          <p:nvPr/>
        </p:nvSpPr>
        <p:spPr>
          <a:xfrm>
            <a:off x="281462" y="1301567"/>
            <a:ext cx="8859013" cy="5013522"/>
          </a:xfrm>
          <a:prstGeom prst="rect">
            <a:avLst/>
          </a:prstGeom>
        </p:spPr>
        <p:txBody>
          <a:bodyPr/>
          <a:lstStyle>
            <a:lvl1pPr marL="342900" indent="-342900" algn="l" rtl="0" fontAlgn="base">
              <a:spcBef>
                <a:spcPct val="20000"/>
              </a:spcBef>
              <a:spcAft>
                <a:spcPct val="0"/>
              </a:spcAft>
              <a:buFont typeface="Wingdings" panose="05000000000000000000" pitchFamily="2" charset="2"/>
              <a:buChar char="§"/>
              <a:defRPr sz="2400" kern="1200">
                <a:solidFill>
                  <a:schemeClr val="tx1"/>
                </a:solidFill>
                <a:latin typeface="Univers" panose="020B0503020202020204" pitchFamily="34" charset="0"/>
                <a:ea typeface="+mn-ea"/>
                <a:cs typeface="+mn-cs"/>
              </a:defRPr>
            </a:lvl1pPr>
            <a:lvl2pPr marL="742950" indent="-285750" algn="l" rtl="0" fontAlgn="base">
              <a:spcBef>
                <a:spcPct val="20000"/>
              </a:spcBef>
              <a:spcAft>
                <a:spcPct val="0"/>
              </a:spcAft>
              <a:buFont typeface="Arial" charset="0"/>
              <a:buChar char="–"/>
              <a:defRPr sz="2400" kern="1200">
                <a:solidFill>
                  <a:schemeClr val="tx1"/>
                </a:solidFill>
                <a:latin typeface="Univers" panose="020B0503020202020204" pitchFamily="34" charset="0"/>
                <a:ea typeface="+mn-ea"/>
                <a:cs typeface="+mn-cs"/>
              </a:defRPr>
            </a:lvl2pPr>
            <a:lvl3pPr marL="1143000" indent="-228600" algn="l" rtl="0" fontAlgn="base">
              <a:spcBef>
                <a:spcPct val="20000"/>
              </a:spcBef>
              <a:spcAft>
                <a:spcPct val="0"/>
              </a:spcAft>
              <a:buFont typeface="Arial" charset="0"/>
              <a:buChar char="•"/>
              <a:defRPr sz="2000" kern="1200">
                <a:solidFill>
                  <a:schemeClr val="tx1"/>
                </a:solidFill>
                <a:latin typeface="Univers" panose="020B0503020202020204" pitchFamily="34" charset="0"/>
                <a:ea typeface="+mn-ea"/>
                <a:cs typeface="+mn-cs"/>
              </a:defRPr>
            </a:lvl3pPr>
            <a:lvl4pPr marL="1600200" indent="-228600" algn="l" rtl="0" fontAlgn="base">
              <a:spcBef>
                <a:spcPct val="20000"/>
              </a:spcBef>
              <a:spcAft>
                <a:spcPct val="0"/>
              </a:spcAft>
              <a:buFont typeface="Arial" charset="0"/>
              <a:buChar char="–"/>
              <a:defRPr sz="1800" kern="1200">
                <a:solidFill>
                  <a:schemeClr val="tx1"/>
                </a:solidFill>
                <a:latin typeface="Univers" panose="020B0503020202020204" pitchFamily="34" charset="0"/>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Univers" panose="020B0503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a:solidFill>
                  <a:schemeClr val="tx1">
                    <a:lumMod val="65000"/>
                    <a:lumOff val="35000"/>
                  </a:schemeClr>
                </a:solidFill>
              </a:rPr>
              <a:t>Ausschusssitzungen 2025/2026: 24 </a:t>
            </a:r>
          </a:p>
          <a:p>
            <a:r>
              <a:rPr lang="de-DE" dirty="0">
                <a:solidFill>
                  <a:schemeClr val="tx1">
                    <a:lumMod val="65000"/>
                    <a:lumOff val="35000"/>
                  </a:schemeClr>
                </a:solidFill>
              </a:rPr>
              <a:t>Präsidentenratssitzungen: 6</a:t>
            </a:r>
          </a:p>
          <a:p>
            <a:r>
              <a:rPr lang="de-DE" dirty="0">
                <a:solidFill>
                  <a:schemeClr val="tx1">
                    <a:lumMod val="65000"/>
                    <a:lumOff val="35000"/>
                  </a:schemeClr>
                </a:solidFill>
              </a:rPr>
              <a:t>Vertreterversammlungen: 2</a:t>
            </a:r>
          </a:p>
          <a:p>
            <a:r>
              <a:rPr lang="de-DE" dirty="0">
                <a:solidFill>
                  <a:schemeClr val="tx1">
                    <a:lumMod val="65000"/>
                    <a:lumOff val="35000"/>
                  </a:schemeClr>
                </a:solidFill>
              </a:rPr>
              <a:t>Anwaltstag in Lech am Arlberg 17. – 19.09.2026</a:t>
            </a:r>
          </a:p>
          <a:p>
            <a:r>
              <a:rPr lang="de-DE" dirty="0">
                <a:solidFill>
                  <a:schemeClr val="tx1">
                    <a:lumMod val="65000"/>
                    <a:lumOff val="35000"/>
                  </a:schemeClr>
                </a:solidFill>
              </a:rPr>
              <a:t>Europäische Präsidentenkonferenz in Wien 12.02. bis 14.02.2026 </a:t>
            </a:r>
          </a:p>
          <a:p>
            <a:r>
              <a:rPr lang="de-DE" dirty="0">
                <a:solidFill>
                  <a:schemeClr val="tx1">
                    <a:lumMod val="65000"/>
                    <a:lumOff val="35000"/>
                  </a:schemeClr>
                </a:solidFill>
              </a:rPr>
              <a:t>Arbeitskreissitzungen und Arbeitsgruppensitzungen</a:t>
            </a:r>
          </a:p>
          <a:p>
            <a:r>
              <a:rPr lang="de-DE" dirty="0">
                <a:solidFill>
                  <a:schemeClr val="tx1">
                    <a:lumMod val="65000"/>
                    <a:lumOff val="35000"/>
                  </a:schemeClr>
                </a:solidFill>
              </a:rPr>
              <a:t>Treffen der </a:t>
            </a:r>
            <a:r>
              <a:rPr lang="de-DE" dirty="0" err="1">
                <a:solidFill>
                  <a:schemeClr val="tx1">
                    <a:lumMod val="65000"/>
                    <a:lumOff val="35000"/>
                  </a:schemeClr>
                </a:solidFill>
              </a:rPr>
              <a:t>RAK-Präsident:innen</a:t>
            </a:r>
            <a:r>
              <a:rPr lang="de-DE" dirty="0">
                <a:solidFill>
                  <a:schemeClr val="tx1">
                    <a:lumMod val="65000"/>
                    <a:lumOff val="35000"/>
                  </a:schemeClr>
                </a:solidFill>
              </a:rPr>
              <a:t> mit den </a:t>
            </a:r>
            <a:r>
              <a:rPr lang="de-DE" dirty="0" err="1">
                <a:solidFill>
                  <a:schemeClr val="tx1">
                    <a:lumMod val="65000"/>
                    <a:lumOff val="35000"/>
                  </a:schemeClr>
                </a:solidFill>
              </a:rPr>
              <a:t>OLG-Präsident:innen</a:t>
            </a:r>
            <a:r>
              <a:rPr lang="de-DE" dirty="0">
                <a:solidFill>
                  <a:schemeClr val="tx1">
                    <a:lumMod val="65000"/>
                    <a:lumOff val="35000"/>
                  </a:schemeClr>
                </a:solidFill>
              </a:rPr>
              <a:t> in Linz</a:t>
            </a:r>
          </a:p>
          <a:p>
            <a:r>
              <a:rPr lang="de-DE" dirty="0">
                <a:solidFill>
                  <a:schemeClr val="tx1">
                    <a:lumMod val="65000"/>
                    <a:lumOff val="35000"/>
                  </a:schemeClr>
                </a:solidFill>
              </a:rPr>
              <a:t>Moot Court aus Zivilrecht </a:t>
            </a:r>
          </a:p>
        </p:txBody>
      </p:sp>
    </p:spTree>
    <p:extLst>
      <p:ext uri="{BB962C8B-B14F-4D97-AF65-F5344CB8AC3E}">
        <p14:creationId xmlns:p14="http://schemas.microsoft.com/office/powerpoint/2010/main" val="668234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B2F2D724-BA97-471B-874A-AA46C94BA1E2}"/>
              </a:ext>
            </a:extLst>
          </p:cNvPr>
          <p:cNvSpPr txBox="1"/>
          <p:nvPr/>
        </p:nvSpPr>
        <p:spPr>
          <a:xfrm>
            <a:off x="283491" y="494465"/>
            <a:ext cx="8352928" cy="523220"/>
          </a:xfrm>
          <a:prstGeom prst="rect">
            <a:avLst/>
          </a:prstGeom>
          <a:noFill/>
        </p:spPr>
        <p:txBody>
          <a:bodyPr wrap="square" rtlCol="0">
            <a:spAutoFit/>
          </a:bodyPr>
          <a:lstStyle/>
          <a:p>
            <a:r>
              <a:rPr lang="de-DE" sz="2800" b="1" dirty="0">
                <a:solidFill>
                  <a:schemeClr val="tx1">
                    <a:lumMod val="65000"/>
                    <a:lumOff val="35000"/>
                  </a:schemeClr>
                </a:solidFill>
                <a:latin typeface="Univers" panose="020B0503020202020204" pitchFamily="34" charset="0"/>
              </a:rPr>
              <a:t>Bericht der Präsidentin</a:t>
            </a:r>
          </a:p>
        </p:txBody>
      </p:sp>
      <p:sp>
        <p:nvSpPr>
          <p:cNvPr id="3" name="Inhaltsplatzhalter 2">
            <a:extLst>
              <a:ext uri="{FF2B5EF4-FFF2-40B4-BE49-F238E27FC236}">
                <a16:creationId xmlns:a16="http://schemas.microsoft.com/office/drawing/2014/main" id="{6F9B8A73-B427-45AF-94D5-33088906CF81}"/>
              </a:ext>
            </a:extLst>
          </p:cNvPr>
          <p:cNvSpPr txBox="1">
            <a:spLocks/>
          </p:cNvSpPr>
          <p:nvPr/>
        </p:nvSpPr>
        <p:spPr>
          <a:xfrm>
            <a:off x="280909" y="1301148"/>
            <a:ext cx="8229600" cy="4525963"/>
          </a:xfrm>
          <a:prstGeom prst="rect">
            <a:avLst/>
          </a:prstGeom>
        </p:spPr>
        <p:txBody>
          <a:bodyPr/>
          <a:lstStyle>
            <a:lvl1pPr marL="342900" indent="-342900" algn="l" rtl="0" fontAlgn="base">
              <a:spcBef>
                <a:spcPct val="20000"/>
              </a:spcBef>
              <a:spcAft>
                <a:spcPct val="0"/>
              </a:spcAft>
              <a:buFont typeface="Wingdings" panose="05000000000000000000" pitchFamily="2" charset="2"/>
              <a:buChar char="§"/>
              <a:defRPr sz="2400" kern="1200">
                <a:solidFill>
                  <a:schemeClr val="tx1"/>
                </a:solidFill>
                <a:latin typeface="Univers" panose="020B0503020202020204" pitchFamily="34" charset="0"/>
                <a:ea typeface="+mn-ea"/>
                <a:cs typeface="+mn-cs"/>
              </a:defRPr>
            </a:lvl1pPr>
            <a:lvl2pPr marL="742950" indent="-285750" algn="l" rtl="0" fontAlgn="base">
              <a:spcBef>
                <a:spcPct val="20000"/>
              </a:spcBef>
              <a:spcAft>
                <a:spcPct val="0"/>
              </a:spcAft>
              <a:buFont typeface="Arial" charset="0"/>
              <a:buChar char="–"/>
              <a:defRPr sz="2400" kern="1200">
                <a:solidFill>
                  <a:schemeClr val="tx1"/>
                </a:solidFill>
                <a:latin typeface="Univers" panose="020B0503020202020204" pitchFamily="34" charset="0"/>
                <a:ea typeface="+mn-ea"/>
                <a:cs typeface="+mn-cs"/>
              </a:defRPr>
            </a:lvl2pPr>
            <a:lvl3pPr marL="1143000" indent="-228600" algn="l" rtl="0" fontAlgn="base">
              <a:spcBef>
                <a:spcPct val="20000"/>
              </a:spcBef>
              <a:spcAft>
                <a:spcPct val="0"/>
              </a:spcAft>
              <a:buFont typeface="Arial" charset="0"/>
              <a:buChar char="•"/>
              <a:defRPr sz="2000" kern="1200">
                <a:solidFill>
                  <a:schemeClr val="tx1"/>
                </a:solidFill>
                <a:latin typeface="Univers" panose="020B0503020202020204" pitchFamily="34" charset="0"/>
                <a:ea typeface="+mn-ea"/>
                <a:cs typeface="+mn-cs"/>
              </a:defRPr>
            </a:lvl3pPr>
            <a:lvl4pPr marL="1600200" indent="-228600" algn="l" rtl="0" fontAlgn="base">
              <a:spcBef>
                <a:spcPct val="20000"/>
              </a:spcBef>
              <a:spcAft>
                <a:spcPct val="0"/>
              </a:spcAft>
              <a:buFont typeface="Arial" charset="0"/>
              <a:buChar char="–"/>
              <a:defRPr sz="1800" kern="1200">
                <a:solidFill>
                  <a:schemeClr val="tx1"/>
                </a:solidFill>
                <a:latin typeface="Univers" panose="020B0503020202020204" pitchFamily="34" charset="0"/>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Univers" panose="020B0503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a:solidFill>
                  <a:schemeClr val="tx1">
                    <a:lumMod val="65000"/>
                    <a:lumOff val="35000"/>
                  </a:schemeClr>
                </a:solidFill>
              </a:rPr>
              <a:t>Projekt Zusammenführung der Pension A – VÖR</a:t>
            </a:r>
          </a:p>
          <a:p>
            <a:r>
              <a:rPr lang="de-DE" dirty="0">
                <a:solidFill>
                  <a:schemeClr val="tx1">
                    <a:lumMod val="65000"/>
                    <a:lumOff val="35000"/>
                  </a:schemeClr>
                </a:solidFill>
              </a:rPr>
              <a:t>BRÄG 2026</a:t>
            </a:r>
          </a:p>
          <a:p>
            <a:r>
              <a:rPr lang="de-DE" dirty="0">
                <a:solidFill>
                  <a:schemeClr val="tx1">
                    <a:lumMod val="65000"/>
                    <a:lumOff val="35000"/>
                  </a:schemeClr>
                </a:solidFill>
              </a:rPr>
              <a:t>Gemeinsame Verwaltungssoftware österreichweit</a:t>
            </a:r>
          </a:p>
          <a:p>
            <a:r>
              <a:rPr lang="de-DE" dirty="0">
                <a:solidFill>
                  <a:schemeClr val="tx1">
                    <a:lumMod val="65000"/>
                    <a:lumOff val="35000"/>
                  </a:schemeClr>
                </a:solidFill>
              </a:rPr>
              <a:t>Zusammen mit neuer ÖRAK-Datenbank</a:t>
            </a:r>
          </a:p>
          <a:p>
            <a:r>
              <a:rPr lang="de-DE" dirty="0">
                <a:solidFill>
                  <a:schemeClr val="tx1">
                    <a:lumMod val="65000"/>
                    <a:lumOff val="35000"/>
                  </a:schemeClr>
                </a:solidFill>
              </a:rPr>
              <a:t>Erwachsenenvertretung</a:t>
            </a:r>
          </a:p>
          <a:p>
            <a:r>
              <a:rPr lang="de-DE" dirty="0">
                <a:solidFill>
                  <a:schemeClr val="tx1">
                    <a:lumMod val="65000"/>
                    <a:lumOff val="35000"/>
                  </a:schemeClr>
                </a:solidFill>
              </a:rPr>
              <a:t>Standeseigene Geldwäsche-Servicestelle beim ÖRAK</a:t>
            </a:r>
          </a:p>
          <a:p>
            <a:r>
              <a:rPr lang="de-DE" dirty="0">
                <a:solidFill>
                  <a:schemeClr val="tx1">
                    <a:lumMod val="65000"/>
                    <a:lumOff val="35000"/>
                  </a:schemeClr>
                </a:solidFill>
              </a:rPr>
              <a:t>Forum freie Berufe</a:t>
            </a:r>
          </a:p>
          <a:p>
            <a:pPr marL="0" indent="0">
              <a:buNone/>
            </a:pPr>
            <a:endParaRPr lang="de-DE" dirty="0">
              <a:solidFill>
                <a:schemeClr val="tx1">
                  <a:lumMod val="65000"/>
                  <a:lumOff val="35000"/>
                </a:schemeClr>
              </a:solidFill>
            </a:endParaRPr>
          </a:p>
          <a:p>
            <a:pPr marL="0" indent="0">
              <a:buNone/>
            </a:pPr>
            <a:endParaRPr lang="de-DE" sz="2000" dirty="0">
              <a:solidFill>
                <a:schemeClr val="tx1">
                  <a:lumMod val="65000"/>
                  <a:lumOff val="35000"/>
                </a:schemeClr>
              </a:solidFill>
            </a:endParaRPr>
          </a:p>
          <a:p>
            <a:endParaRPr lang="de-DE" sz="2000" dirty="0">
              <a:solidFill>
                <a:schemeClr val="tx1">
                  <a:lumMod val="65000"/>
                  <a:lumOff val="35000"/>
                </a:schemeClr>
              </a:solidFill>
            </a:endParaRPr>
          </a:p>
        </p:txBody>
      </p:sp>
    </p:spTree>
    <p:extLst>
      <p:ext uri="{BB962C8B-B14F-4D97-AF65-F5344CB8AC3E}">
        <p14:creationId xmlns:p14="http://schemas.microsoft.com/office/powerpoint/2010/main" val="2938790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B2F2D724-BA97-471B-874A-AA46C94BA1E2}"/>
              </a:ext>
            </a:extLst>
          </p:cNvPr>
          <p:cNvSpPr txBox="1"/>
          <p:nvPr/>
        </p:nvSpPr>
        <p:spPr>
          <a:xfrm>
            <a:off x="284251" y="494465"/>
            <a:ext cx="8019784" cy="523220"/>
          </a:xfrm>
          <a:prstGeom prst="rect">
            <a:avLst/>
          </a:prstGeom>
          <a:noFill/>
        </p:spPr>
        <p:txBody>
          <a:bodyPr wrap="square" rtlCol="0">
            <a:spAutoFit/>
          </a:bodyPr>
          <a:lstStyle/>
          <a:p>
            <a:r>
              <a:rPr lang="de-DE" sz="2800" b="1" dirty="0">
                <a:solidFill>
                  <a:schemeClr val="tx1">
                    <a:lumMod val="65000"/>
                    <a:lumOff val="35000"/>
                  </a:schemeClr>
                </a:solidFill>
                <a:latin typeface="Univers" panose="020B0503020202020204" pitchFamily="34" charset="0"/>
                <a:ea typeface="+mj-ea"/>
                <a:cs typeface="+mj-cs"/>
              </a:rPr>
              <a:t>Kurzbericht Presse-</a:t>
            </a:r>
            <a:r>
              <a:rPr lang="de-DE" sz="2400" dirty="0">
                <a:latin typeface="Univers" panose="020B0503020202020204" pitchFamily="34" charset="0"/>
              </a:rPr>
              <a:t> </a:t>
            </a:r>
            <a:r>
              <a:rPr lang="de-DE" sz="2800" b="1" dirty="0">
                <a:solidFill>
                  <a:schemeClr val="tx1">
                    <a:lumMod val="65000"/>
                    <a:lumOff val="35000"/>
                  </a:schemeClr>
                </a:solidFill>
                <a:latin typeface="Univers" panose="020B0503020202020204" pitchFamily="34" charset="0"/>
                <a:ea typeface="+mj-ea"/>
                <a:cs typeface="+mj-cs"/>
              </a:rPr>
              <a:t>und Öffentlichkeitsarbeit </a:t>
            </a:r>
          </a:p>
        </p:txBody>
      </p:sp>
      <p:sp>
        <p:nvSpPr>
          <p:cNvPr id="3" name="Inhaltsplatzhalter 2">
            <a:extLst>
              <a:ext uri="{FF2B5EF4-FFF2-40B4-BE49-F238E27FC236}">
                <a16:creationId xmlns:a16="http://schemas.microsoft.com/office/drawing/2014/main" id="{61DC4774-B90F-437F-935C-84EDEE702A9F}"/>
              </a:ext>
            </a:extLst>
          </p:cNvPr>
          <p:cNvSpPr txBox="1">
            <a:spLocks/>
          </p:cNvSpPr>
          <p:nvPr/>
        </p:nvSpPr>
        <p:spPr>
          <a:xfrm>
            <a:off x="280909" y="1300731"/>
            <a:ext cx="8229600" cy="5013522"/>
          </a:xfrm>
          <a:prstGeom prst="rect">
            <a:avLst/>
          </a:prstGeom>
        </p:spPr>
        <p:txBody>
          <a:bodyPr/>
          <a:lstStyle>
            <a:lvl1pPr marL="342900" indent="-342900" algn="l" rtl="0" fontAlgn="base">
              <a:spcBef>
                <a:spcPct val="20000"/>
              </a:spcBef>
              <a:spcAft>
                <a:spcPct val="0"/>
              </a:spcAft>
              <a:buFont typeface="Wingdings" panose="05000000000000000000" pitchFamily="2" charset="2"/>
              <a:buChar char="§"/>
              <a:defRPr sz="2400" kern="1200">
                <a:solidFill>
                  <a:schemeClr val="tx1"/>
                </a:solidFill>
                <a:latin typeface="Univers" panose="020B0503020202020204" pitchFamily="34" charset="0"/>
                <a:ea typeface="+mn-ea"/>
                <a:cs typeface="+mn-cs"/>
              </a:defRPr>
            </a:lvl1pPr>
            <a:lvl2pPr marL="742950" indent="-285750" algn="l" rtl="0" fontAlgn="base">
              <a:spcBef>
                <a:spcPct val="20000"/>
              </a:spcBef>
              <a:spcAft>
                <a:spcPct val="0"/>
              </a:spcAft>
              <a:buFont typeface="Arial" charset="0"/>
              <a:buChar char="–"/>
              <a:defRPr sz="2400" kern="1200">
                <a:solidFill>
                  <a:schemeClr val="tx1"/>
                </a:solidFill>
                <a:latin typeface="Univers" panose="020B0503020202020204" pitchFamily="34" charset="0"/>
                <a:ea typeface="+mn-ea"/>
                <a:cs typeface="+mn-cs"/>
              </a:defRPr>
            </a:lvl2pPr>
            <a:lvl3pPr marL="1143000" indent="-228600" algn="l" rtl="0" fontAlgn="base">
              <a:spcBef>
                <a:spcPct val="20000"/>
              </a:spcBef>
              <a:spcAft>
                <a:spcPct val="0"/>
              </a:spcAft>
              <a:buFont typeface="Arial" charset="0"/>
              <a:buChar char="•"/>
              <a:defRPr sz="2000" kern="1200">
                <a:solidFill>
                  <a:schemeClr val="tx1"/>
                </a:solidFill>
                <a:latin typeface="Univers" panose="020B0503020202020204" pitchFamily="34" charset="0"/>
                <a:ea typeface="+mn-ea"/>
                <a:cs typeface="+mn-cs"/>
              </a:defRPr>
            </a:lvl3pPr>
            <a:lvl4pPr marL="1600200" indent="-228600" algn="l" rtl="0" fontAlgn="base">
              <a:spcBef>
                <a:spcPct val="20000"/>
              </a:spcBef>
              <a:spcAft>
                <a:spcPct val="0"/>
              </a:spcAft>
              <a:buFont typeface="Arial" charset="0"/>
              <a:buChar char="–"/>
              <a:defRPr sz="1800" kern="1200">
                <a:solidFill>
                  <a:schemeClr val="tx1"/>
                </a:solidFill>
                <a:latin typeface="Univers" panose="020B0503020202020204" pitchFamily="34" charset="0"/>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Univers" panose="020B0503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a:solidFill>
                  <a:schemeClr val="tx1">
                    <a:lumMod val="65000"/>
                    <a:lumOff val="35000"/>
                  </a:schemeClr>
                </a:solidFill>
              </a:rPr>
              <a:t>Medienkooperationen </a:t>
            </a:r>
          </a:p>
          <a:p>
            <a:r>
              <a:rPr lang="de-DE" dirty="0">
                <a:solidFill>
                  <a:schemeClr val="tx1">
                    <a:lumMod val="65000"/>
                    <a:lumOff val="35000"/>
                  </a:schemeClr>
                </a:solidFill>
              </a:rPr>
              <a:t>Digitales &amp; </a:t>
            </a:r>
            <a:r>
              <a:rPr lang="de-DE" dirty="0" err="1">
                <a:solidFill>
                  <a:schemeClr val="tx1">
                    <a:lumMod val="65000"/>
                    <a:lumOff val="35000"/>
                  </a:schemeClr>
                </a:solidFill>
              </a:rPr>
              <a:t>Social</a:t>
            </a:r>
            <a:r>
              <a:rPr lang="de-DE" dirty="0">
                <a:solidFill>
                  <a:schemeClr val="tx1">
                    <a:lumMod val="65000"/>
                    <a:lumOff val="35000"/>
                  </a:schemeClr>
                </a:solidFill>
              </a:rPr>
              <a:t>-Media</a:t>
            </a:r>
          </a:p>
          <a:p>
            <a:r>
              <a:rPr lang="de-DE" dirty="0">
                <a:solidFill>
                  <a:schemeClr val="tx1">
                    <a:lumMod val="65000"/>
                    <a:lumOff val="35000"/>
                  </a:schemeClr>
                </a:solidFill>
              </a:rPr>
              <a:t>Berufsattraktivierung &amp; Nachwuchs</a:t>
            </a:r>
          </a:p>
          <a:p>
            <a:r>
              <a:rPr lang="de-DE" dirty="0">
                <a:solidFill>
                  <a:schemeClr val="tx1">
                    <a:lumMod val="65000"/>
                    <a:lumOff val="35000"/>
                  </a:schemeClr>
                </a:solidFill>
              </a:rPr>
              <a:t>Events &amp; Veranstaltungen</a:t>
            </a:r>
          </a:p>
          <a:p>
            <a:pPr marL="0" indent="0">
              <a:buFont typeface="Wingdings" panose="05000000000000000000" pitchFamily="2" charset="2"/>
              <a:buNone/>
            </a:pPr>
            <a:endParaRPr lang="de-DE" dirty="0">
              <a:solidFill>
                <a:schemeClr val="tx1">
                  <a:lumMod val="65000"/>
                  <a:lumOff val="35000"/>
                </a:schemeClr>
              </a:solidFill>
            </a:endParaRPr>
          </a:p>
        </p:txBody>
      </p:sp>
    </p:spTree>
    <p:extLst>
      <p:ext uri="{BB962C8B-B14F-4D97-AF65-F5344CB8AC3E}">
        <p14:creationId xmlns:p14="http://schemas.microsoft.com/office/powerpoint/2010/main" val="2457215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03B98-A70F-37E7-923E-3B02AAC91D0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EDE0418-D55E-F2FE-A2AA-DC77A7E21BD7}"/>
              </a:ext>
            </a:extLst>
          </p:cNvPr>
          <p:cNvSpPr>
            <a:spLocks noGrp="1"/>
          </p:cNvSpPr>
          <p:nvPr>
            <p:ph type="title"/>
          </p:nvPr>
        </p:nvSpPr>
        <p:spPr>
          <a:xfrm>
            <a:off x="297129" y="260648"/>
            <a:ext cx="6840000" cy="985837"/>
          </a:xfrm>
        </p:spPr>
        <p:txBody>
          <a:bodyPr/>
          <a:lstStyle/>
          <a:p>
            <a:r>
              <a:rPr lang="de-DE" dirty="0">
                <a:solidFill>
                  <a:schemeClr val="tx1">
                    <a:lumMod val="65000"/>
                    <a:lumOff val="35000"/>
                  </a:schemeClr>
                </a:solidFill>
              </a:rPr>
              <a:t>Ausschuss</a:t>
            </a: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31423275-3905-D84B-953C-2AC5494518A3}"/>
              </a:ext>
            </a:extLst>
          </p:cNvPr>
          <p:cNvSpPr>
            <a:spLocks noGrp="1"/>
          </p:cNvSpPr>
          <p:nvPr>
            <p:ph idx="1"/>
          </p:nvPr>
        </p:nvSpPr>
        <p:spPr/>
        <p:txBody>
          <a:bodyPr/>
          <a:lstStyle/>
          <a:p>
            <a:pPr marL="57150" indent="0">
              <a:buNone/>
            </a:pPr>
            <a:endParaRPr lang="de-DE" dirty="0">
              <a:solidFill>
                <a:schemeClr val="tx1">
                  <a:lumMod val="65000"/>
                  <a:lumOff val="35000"/>
                </a:schemeClr>
              </a:solidFill>
            </a:endParaRPr>
          </a:p>
          <a:p>
            <a:pPr marL="0" indent="0">
              <a:buNone/>
            </a:pPr>
            <a:endParaRPr lang="de-DE" dirty="0">
              <a:solidFill>
                <a:schemeClr val="tx1">
                  <a:lumMod val="65000"/>
                  <a:lumOff val="35000"/>
                </a:schemeClr>
              </a:solidFill>
            </a:endParaRPr>
          </a:p>
        </p:txBody>
      </p:sp>
      <p:sp>
        <p:nvSpPr>
          <p:cNvPr id="8" name="Inhaltsplatzhalter 2">
            <a:extLst>
              <a:ext uri="{FF2B5EF4-FFF2-40B4-BE49-F238E27FC236}">
                <a16:creationId xmlns:a16="http://schemas.microsoft.com/office/drawing/2014/main" id="{F4EBDD3B-A249-F016-F639-5368A7D7482B}"/>
              </a:ext>
            </a:extLst>
          </p:cNvPr>
          <p:cNvSpPr txBox="1">
            <a:spLocks/>
          </p:cNvSpPr>
          <p:nvPr/>
        </p:nvSpPr>
        <p:spPr bwMode="auto">
          <a:xfrm>
            <a:off x="289962" y="1305729"/>
            <a:ext cx="8229600" cy="52131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Wingdings" panose="05000000000000000000" pitchFamily="2" charset="2"/>
              <a:buChar char="§"/>
              <a:defRPr sz="2400" kern="1200">
                <a:solidFill>
                  <a:schemeClr val="tx1"/>
                </a:solidFill>
                <a:latin typeface="Univers" panose="020B0503020202020204" pitchFamily="34" charset="0"/>
                <a:ea typeface="+mn-ea"/>
                <a:cs typeface="+mn-cs"/>
              </a:defRPr>
            </a:lvl1pPr>
            <a:lvl2pPr marL="742950" indent="-285750" algn="l" rtl="0" fontAlgn="base">
              <a:spcBef>
                <a:spcPct val="20000"/>
              </a:spcBef>
              <a:spcAft>
                <a:spcPct val="0"/>
              </a:spcAft>
              <a:buFont typeface="Arial" charset="0"/>
              <a:buChar char="–"/>
              <a:defRPr sz="2400" kern="1200">
                <a:solidFill>
                  <a:schemeClr val="tx1"/>
                </a:solidFill>
                <a:latin typeface="Univers" panose="020B0503020202020204" pitchFamily="34" charset="0"/>
                <a:ea typeface="+mn-ea"/>
                <a:cs typeface="+mn-cs"/>
              </a:defRPr>
            </a:lvl2pPr>
            <a:lvl3pPr marL="1143000" indent="-228600" algn="l" rtl="0" fontAlgn="base">
              <a:spcBef>
                <a:spcPct val="20000"/>
              </a:spcBef>
              <a:spcAft>
                <a:spcPct val="0"/>
              </a:spcAft>
              <a:buFont typeface="Arial" charset="0"/>
              <a:buChar char="•"/>
              <a:defRPr sz="2000" kern="1200">
                <a:solidFill>
                  <a:schemeClr val="tx1"/>
                </a:solidFill>
                <a:latin typeface="Univers" panose="020B0503020202020204" pitchFamily="34" charset="0"/>
                <a:ea typeface="+mn-ea"/>
                <a:cs typeface="+mn-cs"/>
              </a:defRPr>
            </a:lvl3pPr>
            <a:lvl4pPr marL="1600200" indent="-228600" algn="l" rtl="0" fontAlgn="base">
              <a:spcBef>
                <a:spcPct val="20000"/>
              </a:spcBef>
              <a:spcAft>
                <a:spcPct val="0"/>
              </a:spcAft>
              <a:buFont typeface="Arial" charset="0"/>
              <a:buChar char="–"/>
              <a:defRPr sz="1800" kern="1200">
                <a:solidFill>
                  <a:schemeClr val="tx1"/>
                </a:solidFill>
                <a:latin typeface="Univers" panose="020B0503020202020204" pitchFamily="34" charset="0"/>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Univers" panose="020B0503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defRPr/>
            </a:pPr>
            <a:r>
              <a:rPr lang="de-DE" sz="2000" dirty="0">
                <a:solidFill>
                  <a:schemeClr val="tx1">
                    <a:lumMod val="65000"/>
                    <a:lumOff val="35000"/>
                  </a:schemeClr>
                </a:solidFill>
              </a:rPr>
              <a:t>Präsidentin RA Dr. Birgit Streif </a:t>
            </a:r>
          </a:p>
          <a:p>
            <a:pPr marL="0" indent="0" fontAlgn="auto">
              <a:spcBef>
                <a:spcPts val="0"/>
              </a:spcBef>
              <a:spcAft>
                <a:spcPts val="0"/>
              </a:spcAft>
              <a:buNone/>
              <a:defRPr/>
            </a:pPr>
            <a:r>
              <a:rPr lang="de-DE" sz="2000" dirty="0">
                <a:solidFill>
                  <a:schemeClr val="tx1">
                    <a:lumMod val="65000"/>
                    <a:lumOff val="35000"/>
                  </a:schemeClr>
                </a:solidFill>
              </a:rPr>
              <a:t>Vizepräsident RA Dr. Manfred Bachmann</a:t>
            </a:r>
          </a:p>
          <a:p>
            <a:pPr marL="0" indent="0" fontAlgn="auto">
              <a:spcBef>
                <a:spcPts val="0"/>
              </a:spcBef>
              <a:spcAft>
                <a:spcPts val="0"/>
              </a:spcAft>
              <a:buNone/>
              <a:defRPr/>
            </a:pPr>
            <a:r>
              <a:rPr lang="de-DE" sz="2000" dirty="0">
                <a:solidFill>
                  <a:schemeClr val="tx1">
                    <a:lumMod val="65000"/>
                    <a:lumOff val="35000"/>
                  </a:schemeClr>
                </a:solidFill>
              </a:rPr>
              <a:t>Vizepräsident RA Dr. Markus Skarics</a:t>
            </a:r>
          </a:p>
          <a:p>
            <a:pPr marL="0" indent="0" fontAlgn="auto">
              <a:spcBef>
                <a:spcPts val="0"/>
              </a:spcBef>
              <a:spcAft>
                <a:spcPts val="0"/>
              </a:spcAft>
              <a:buNone/>
              <a:defRPr/>
            </a:pPr>
            <a:r>
              <a:rPr lang="de-DE" sz="2000" dirty="0">
                <a:solidFill>
                  <a:schemeClr val="tx1">
                    <a:lumMod val="65000"/>
                    <a:lumOff val="35000"/>
                  </a:schemeClr>
                </a:solidFill>
              </a:rPr>
              <a:t>RA DI (FH) Mag. Bernd Auer</a:t>
            </a:r>
          </a:p>
          <a:p>
            <a:pPr marL="0" indent="0" fontAlgn="auto">
              <a:spcBef>
                <a:spcPts val="0"/>
              </a:spcBef>
              <a:spcAft>
                <a:spcPts val="0"/>
              </a:spcAft>
              <a:buNone/>
              <a:defRPr/>
            </a:pPr>
            <a:r>
              <a:rPr lang="de-DE" sz="2000" dirty="0">
                <a:solidFill>
                  <a:schemeClr val="tx1">
                    <a:lumMod val="65000"/>
                    <a:lumOff val="35000"/>
                  </a:schemeClr>
                </a:solidFill>
              </a:rPr>
              <a:t>RA MMMag. Nadja Auer </a:t>
            </a:r>
          </a:p>
          <a:p>
            <a:pPr marL="0" indent="0" fontAlgn="auto">
              <a:spcBef>
                <a:spcPts val="0"/>
              </a:spcBef>
              <a:spcAft>
                <a:spcPts val="0"/>
              </a:spcAft>
              <a:buNone/>
              <a:defRPr/>
            </a:pPr>
            <a:r>
              <a:rPr lang="de-DE" sz="2000" dirty="0">
                <a:solidFill>
                  <a:schemeClr val="tx1">
                    <a:lumMod val="65000"/>
                    <a:lumOff val="35000"/>
                  </a:schemeClr>
                </a:solidFill>
              </a:rPr>
              <a:t>RA Mag. Martin </a:t>
            </a:r>
            <a:r>
              <a:rPr lang="de-DE" sz="2000" dirty="0" err="1">
                <a:solidFill>
                  <a:schemeClr val="tx1">
                    <a:lumMod val="65000"/>
                    <a:lumOff val="35000"/>
                  </a:schemeClr>
                </a:solidFill>
              </a:rPr>
              <a:t>Dimai</a:t>
            </a:r>
            <a:endParaRPr lang="de-DE" sz="2000" dirty="0">
              <a:solidFill>
                <a:schemeClr val="tx1">
                  <a:lumMod val="65000"/>
                  <a:lumOff val="35000"/>
                </a:schemeClr>
              </a:solidFill>
            </a:endParaRPr>
          </a:p>
          <a:p>
            <a:pPr marL="0" indent="0" fontAlgn="auto">
              <a:spcBef>
                <a:spcPts val="0"/>
              </a:spcBef>
              <a:spcAft>
                <a:spcPts val="0"/>
              </a:spcAft>
              <a:buNone/>
              <a:defRPr/>
            </a:pPr>
            <a:r>
              <a:rPr lang="de-DE" sz="2000" dirty="0">
                <a:solidFill>
                  <a:schemeClr val="tx1">
                    <a:lumMod val="65000"/>
                    <a:lumOff val="35000"/>
                  </a:schemeClr>
                </a:solidFill>
              </a:rPr>
              <a:t>RA Dr. Ivo Greiter </a:t>
            </a:r>
          </a:p>
          <a:p>
            <a:pPr marL="0" indent="0" fontAlgn="auto">
              <a:spcBef>
                <a:spcPts val="0"/>
              </a:spcBef>
              <a:spcAft>
                <a:spcPts val="0"/>
              </a:spcAft>
              <a:buNone/>
              <a:defRPr/>
            </a:pPr>
            <a:r>
              <a:rPr lang="de-DE" sz="2000" dirty="0">
                <a:solidFill>
                  <a:schemeClr val="tx1">
                    <a:lumMod val="65000"/>
                    <a:lumOff val="35000"/>
                  </a:schemeClr>
                </a:solidFill>
              </a:rPr>
              <a:t>RA Dr. Julia Konzett</a:t>
            </a:r>
          </a:p>
          <a:p>
            <a:pPr marL="0" indent="0" fontAlgn="auto">
              <a:spcBef>
                <a:spcPts val="0"/>
              </a:spcBef>
              <a:spcAft>
                <a:spcPts val="0"/>
              </a:spcAft>
              <a:buNone/>
              <a:defRPr/>
            </a:pPr>
            <a:r>
              <a:rPr lang="de-DE" sz="2000" dirty="0">
                <a:solidFill>
                  <a:schemeClr val="tx1">
                    <a:lumMod val="65000"/>
                    <a:lumOff val="35000"/>
                  </a:schemeClr>
                </a:solidFill>
              </a:rPr>
              <a:t>RA Mag. Philip Paumgarten </a:t>
            </a:r>
          </a:p>
          <a:p>
            <a:pPr marL="0" indent="0" fontAlgn="auto">
              <a:spcBef>
                <a:spcPts val="0"/>
              </a:spcBef>
              <a:spcAft>
                <a:spcPts val="0"/>
              </a:spcAft>
              <a:buNone/>
              <a:defRPr/>
            </a:pPr>
            <a:r>
              <a:rPr lang="de-DE" sz="2000" dirty="0">
                <a:solidFill>
                  <a:schemeClr val="tx1">
                    <a:lumMod val="65000"/>
                    <a:lumOff val="35000"/>
                  </a:schemeClr>
                </a:solidFill>
              </a:rPr>
              <a:t>RA Dr. Ursula Pernfuss</a:t>
            </a:r>
          </a:p>
          <a:p>
            <a:pPr marL="0" indent="0" fontAlgn="auto">
              <a:spcBef>
                <a:spcPts val="0"/>
              </a:spcBef>
              <a:spcAft>
                <a:spcPts val="0"/>
              </a:spcAft>
              <a:buNone/>
              <a:defRPr/>
            </a:pPr>
            <a:r>
              <a:rPr lang="de-DE" sz="2000" dirty="0">
                <a:solidFill>
                  <a:schemeClr val="tx1">
                    <a:lumMod val="65000"/>
                    <a:lumOff val="35000"/>
                  </a:schemeClr>
                </a:solidFill>
              </a:rPr>
              <a:t>RA Dr. Stephan Rainer</a:t>
            </a:r>
          </a:p>
          <a:p>
            <a:pPr marL="0" indent="0" fontAlgn="auto">
              <a:spcBef>
                <a:spcPts val="0"/>
              </a:spcBef>
              <a:spcAft>
                <a:spcPts val="0"/>
              </a:spcAft>
              <a:buNone/>
              <a:defRPr/>
            </a:pPr>
            <a:r>
              <a:rPr lang="de-DE" sz="2000" dirty="0">
                <a:solidFill>
                  <a:schemeClr val="tx1">
                    <a:lumMod val="65000"/>
                    <a:lumOff val="35000"/>
                  </a:schemeClr>
                </a:solidFill>
              </a:rPr>
              <a:t>RA Dr. Michael E. </a:t>
            </a:r>
            <a:r>
              <a:rPr lang="de-DE" sz="2000" dirty="0" err="1">
                <a:solidFill>
                  <a:schemeClr val="tx1">
                    <a:lumMod val="65000"/>
                    <a:lumOff val="35000"/>
                  </a:schemeClr>
                </a:solidFill>
              </a:rPr>
              <a:t>Sallinger</a:t>
            </a:r>
            <a:endParaRPr lang="de-DE" sz="2000" dirty="0">
              <a:solidFill>
                <a:schemeClr val="tx1">
                  <a:lumMod val="65000"/>
                  <a:lumOff val="35000"/>
                </a:schemeClr>
              </a:solidFill>
            </a:endParaRPr>
          </a:p>
          <a:p>
            <a:pPr marL="0" indent="0" fontAlgn="auto">
              <a:spcBef>
                <a:spcPts val="0"/>
              </a:spcBef>
              <a:spcAft>
                <a:spcPts val="0"/>
              </a:spcAft>
              <a:buNone/>
              <a:defRPr/>
            </a:pPr>
            <a:r>
              <a:rPr lang="de-DE" sz="2000" dirty="0">
                <a:solidFill>
                  <a:schemeClr val="tx1">
                    <a:lumMod val="65000"/>
                    <a:lumOff val="35000"/>
                  </a:schemeClr>
                </a:solidFill>
              </a:rPr>
              <a:t>RA Ing. Dr. Stefan Schwärzler </a:t>
            </a:r>
          </a:p>
          <a:p>
            <a:pPr marL="0" indent="0" fontAlgn="auto">
              <a:spcBef>
                <a:spcPts val="0"/>
              </a:spcBef>
              <a:spcAft>
                <a:spcPts val="0"/>
              </a:spcAft>
              <a:buNone/>
              <a:defRPr/>
            </a:pPr>
            <a:r>
              <a:rPr lang="de-DE" sz="2000" dirty="0">
                <a:solidFill>
                  <a:schemeClr val="tx1">
                    <a:lumMod val="65000"/>
                    <a:lumOff val="35000"/>
                  </a:schemeClr>
                </a:solidFill>
              </a:rPr>
              <a:t>RA Dr. Hubert </a:t>
            </a:r>
            <a:r>
              <a:rPr lang="de-DE" sz="2000" dirty="0" err="1">
                <a:solidFill>
                  <a:schemeClr val="tx1">
                    <a:lumMod val="65000"/>
                    <a:lumOff val="35000"/>
                  </a:schemeClr>
                </a:solidFill>
              </a:rPr>
              <a:t>Stanglechner</a:t>
            </a:r>
            <a:endParaRPr lang="de-DE" sz="2000" dirty="0">
              <a:solidFill>
                <a:schemeClr val="tx1">
                  <a:lumMod val="65000"/>
                  <a:lumOff val="35000"/>
                </a:schemeClr>
              </a:solidFill>
            </a:endParaRPr>
          </a:p>
          <a:p>
            <a:pPr marL="0" indent="0" fontAlgn="auto">
              <a:spcBef>
                <a:spcPts val="0"/>
              </a:spcBef>
              <a:spcAft>
                <a:spcPts val="0"/>
              </a:spcAft>
              <a:buNone/>
              <a:defRPr/>
            </a:pPr>
            <a:r>
              <a:rPr lang="de-DE" sz="2000" dirty="0">
                <a:solidFill>
                  <a:schemeClr val="tx1">
                    <a:lumMod val="65000"/>
                    <a:lumOff val="35000"/>
                  </a:schemeClr>
                </a:solidFill>
              </a:rPr>
              <a:t>RA Dr. Lucas </a:t>
            </a:r>
            <a:r>
              <a:rPr lang="de-DE" sz="2000" dirty="0" err="1">
                <a:solidFill>
                  <a:schemeClr val="tx1">
                    <a:lumMod val="65000"/>
                    <a:lumOff val="35000"/>
                  </a:schemeClr>
                </a:solidFill>
              </a:rPr>
              <a:t>Tschol</a:t>
            </a:r>
            <a:endParaRPr lang="de-DE" sz="2000" dirty="0">
              <a:solidFill>
                <a:schemeClr val="tx1">
                  <a:lumMod val="65000"/>
                  <a:lumOff val="35000"/>
                </a:schemeClr>
              </a:solidFill>
            </a:endParaRPr>
          </a:p>
          <a:p>
            <a:pPr marL="0" indent="0" fontAlgn="auto">
              <a:spcBef>
                <a:spcPts val="0"/>
              </a:spcBef>
              <a:spcAft>
                <a:spcPts val="0"/>
              </a:spcAft>
              <a:buNone/>
              <a:defRPr/>
            </a:pPr>
            <a:r>
              <a:rPr lang="de-DE" sz="2000" dirty="0">
                <a:solidFill>
                  <a:schemeClr val="tx1">
                    <a:lumMod val="65000"/>
                    <a:lumOff val="35000"/>
                  </a:schemeClr>
                </a:solidFill>
              </a:rPr>
              <a:t>RAA </a:t>
            </a:r>
            <a:r>
              <a:rPr lang="de-DE" sz="2000" dirty="0" err="1">
                <a:solidFill>
                  <a:schemeClr val="tx1">
                    <a:lumMod val="65000"/>
                    <a:lumOff val="35000"/>
                  </a:schemeClr>
                </a:solidFill>
              </a:rPr>
              <a:t>MMag</a:t>
            </a:r>
            <a:r>
              <a:rPr lang="de-DE" sz="2000" dirty="0">
                <a:solidFill>
                  <a:schemeClr val="tx1">
                    <a:lumMod val="65000"/>
                    <a:lumOff val="35000"/>
                  </a:schemeClr>
                </a:solidFill>
              </a:rPr>
              <a:t>. Dominik Kraft-</a:t>
            </a:r>
            <a:r>
              <a:rPr lang="de-DE" sz="2000" dirty="0" err="1">
                <a:solidFill>
                  <a:schemeClr val="tx1">
                    <a:lumMod val="65000"/>
                    <a:lumOff val="35000"/>
                  </a:schemeClr>
                </a:solidFill>
              </a:rPr>
              <a:t>Kinz</a:t>
            </a:r>
            <a:r>
              <a:rPr lang="de-DE" sz="2000" dirty="0">
                <a:solidFill>
                  <a:schemeClr val="tx1">
                    <a:lumMod val="65000"/>
                    <a:lumOff val="35000"/>
                  </a:schemeClr>
                </a:solidFill>
              </a:rPr>
              <a:t> </a:t>
            </a:r>
          </a:p>
          <a:p>
            <a:pPr marL="0" indent="0" fontAlgn="auto">
              <a:spcBef>
                <a:spcPts val="0"/>
              </a:spcBef>
              <a:spcAft>
                <a:spcPts val="0"/>
              </a:spcAft>
              <a:buNone/>
              <a:defRPr/>
            </a:pPr>
            <a:r>
              <a:rPr lang="de-DE" sz="2000" dirty="0">
                <a:solidFill>
                  <a:schemeClr val="tx1">
                    <a:lumMod val="65000"/>
                    <a:lumOff val="35000"/>
                  </a:schemeClr>
                </a:solidFill>
              </a:rPr>
              <a:t>RAA Mag. Constanze Girardi, BA</a:t>
            </a:r>
          </a:p>
          <a:p>
            <a:pPr marL="0" indent="0" fontAlgn="auto">
              <a:spcBef>
                <a:spcPts val="0"/>
              </a:spcBef>
              <a:spcAft>
                <a:spcPts val="0"/>
              </a:spcAft>
              <a:buNone/>
              <a:defRPr/>
            </a:pPr>
            <a:endParaRPr lang="de-DE" sz="2200" dirty="0">
              <a:solidFill>
                <a:schemeClr val="tx1">
                  <a:lumMod val="65000"/>
                  <a:lumOff val="35000"/>
                </a:schemeClr>
              </a:solidFill>
            </a:endParaRPr>
          </a:p>
          <a:p>
            <a:pPr marL="0" indent="0" fontAlgn="auto">
              <a:spcBef>
                <a:spcPts val="0"/>
              </a:spcBef>
              <a:spcAft>
                <a:spcPts val="0"/>
              </a:spcAft>
              <a:buNone/>
              <a:defRPr/>
            </a:pPr>
            <a:endParaRPr lang="de-DE" dirty="0">
              <a:solidFill>
                <a:schemeClr val="tx1">
                  <a:lumMod val="65000"/>
                  <a:lumOff val="35000"/>
                </a:schemeClr>
              </a:solidFill>
            </a:endParaRPr>
          </a:p>
          <a:p>
            <a:pPr marL="0" indent="0" fontAlgn="auto">
              <a:spcBef>
                <a:spcPts val="0"/>
              </a:spcBef>
              <a:spcAft>
                <a:spcPts val="0"/>
              </a:spcAft>
              <a:buNone/>
              <a:defRPr/>
            </a:pPr>
            <a:endParaRPr lang="de-DE" dirty="0">
              <a:solidFill>
                <a:schemeClr val="tx1">
                  <a:lumMod val="65000"/>
                  <a:lumOff val="35000"/>
                </a:schemeClr>
              </a:solidFill>
            </a:endParaRPr>
          </a:p>
          <a:p>
            <a:pPr marL="0" indent="0" fontAlgn="auto">
              <a:spcBef>
                <a:spcPts val="0"/>
              </a:spcBef>
              <a:spcAft>
                <a:spcPts val="0"/>
              </a:spcAft>
              <a:buNone/>
              <a:defRPr/>
            </a:pPr>
            <a:endParaRPr lang="de-DE" dirty="0">
              <a:solidFill>
                <a:schemeClr val="tx1">
                  <a:lumMod val="65000"/>
                  <a:lumOff val="35000"/>
                </a:schemeClr>
              </a:solidFill>
            </a:endParaRPr>
          </a:p>
          <a:p>
            <a:pPr marL="0" indent="0" fontAlgn="auto">
              <a:spcBef>
                <a:spcPts val="0"/>
              </a:spcBef>
              <a:spcAft>
                <a:spcPts val="0"/>
              </a:spcAft>
              <a:buNone/>
              <a:defRPr/>
            </a:pPr>
            <a:endParaRPr lang="de-DE" dirty="0">
              <a:solidFill>
                <a:schemeClr val="tx1">
                  <a:lumMod val="65000"/>
                  <a:lumOff val="35000"/>
                </a:schemeClr>
              </a:solidFill>
            </a:endParaRPr>
          </a:p>
          <a:p>
            <a:pPr marL="0" indent="0" fontAlgn="auto">
              <a:spcBef>
                <a:spcPts val="0"/>
              </a:spcBef>
              <a:spcAft>
                <a:spcPts val="0"/>
              </a:spcAft>
              <a:buNone/>
              <a:defRPr/>
            </a:pPr>
            <a:endParaRPr lang="de-DE" sz="1800" dirty="0">
              <a:solidFill>
                <a:schemeClr val="tx1">
                  <a:lumMod val="65000"/>
                  <a:lumOff val="35000"/>
                </a:schemeClr>
              </a:solidFill>
              <a:latin typeface="Univers" pitchFamily="18"/>
            </a:endParaRPr>
          </a:p>
          <a:p>
            <a:pPr marL="0" indent="0" fontAlgn="auto">
              <a:spcBef>
                <a:spcPts val="0"/>
              </a:spcBef>
              <a:spcAft>
                <a:spcPts val="0"/>
              </a:spcAft>
              <a:buNone/>
              <a:defRPr/>
            </a:pPr>
            <a:endParaRPr lang="de-DE" sz="1800" dirty="0">
              <a:solidFill>
                <a:schemeClr val="tx1">
                  <a:lumMod val="65000"/>
                  <a:lumOff val="35000"/>
                </a:schemeClr>
              </a:solidFill>
              <a:latin typeface="Univers" pitchFamily="18"/>
            </a:endParaRPr>
          </a:p>
          <a:p>
            <a:pPr marL="285750" indent="-285750" fontAlgn="auto">
              <a:spcBef>
                <a:spcPts val="0"/>
              </a:spcBef>
              <a:spcAft>
                <a:spcPts val="0"/>
              </a:spcAft>
              <a:defRPr/>
            </a:pPr>
            <a:endParaRPr lang="de-DE" sz="1800" dirty="0">
              <a:solidFill>
                <a:schemeClr val="tx1">
                  <a:lumMod val="65000"/>
                  <a:lumOff val="35000"/>
                </a:schemeClr>
              </a:solidFill>
              <a:latin typeface="Univers" pitchFamily="18"/>
            </a:endParaRPr>
          </a:p>
          <a:p>
            <a:pPr marL="285750" indent="-285750" fontAlgn="auto">
              <a:spcBef>
                <a:spcPts val="0"/>
              </a:spcBef>
              <a:spcAft>
                <a:spcPts val="0"/>
              </a:spcAft>
              <a:defRPr/>
            </a:pPr>
            <a:endParaRPr lang="de-DE" sz="1800" dirty="0">
              <a:solidFill>
                <a:schemeClr val="tx1">
                  <a:lumMod val="65000"/>
                  <a:lumOff val="35000"/>
                </a:schemeClr>
              </a:solidFill>
              <a:latin typeface="Univers" pitchFamily="18"/>
            </a:endParaRPr>
          </a:p>
          <a:p>
            <a:pPr marL="0" indent="0" fontAlgn="auto">
              <a:spcBef>
                <a:spcPts val="0"/>
              </a:spcBef>
              <a:spcAft>
                <a:spcPts val="0"/>
              </a:spcAft>
              <a:buNone/>
              <a:defRPr/>
            </a:pPr>
            <a:endParaRPr lang="de-DE" sz="1800" dirty="0">
              <a:solidFill>
                <a:schemeClr val="tx1">
                  <a:lumMod val="65000"/>
                  <a:lumOff val="35000"/>
                </a:schemeClr>
              </a:solidFill>
              <a:latin typeface="Univers" pitchFamily="18"/>
            </a:endParaRPr>
          </a:p>
          <a:p>
            <a:pPr marL="0" indent="0">
              <a:buNone/>
            </a:pPr>
            <a:endParaRPr lang="de-DE" sz="1800" dirty="0">
              <a:solidFill>
                <a:schemeClr val="tx1">
                  <a:lumMod val="65000"/>
                  <a:lumOff val="35000"/>
                </a:schemeClr>
              </a:solidFill>
            </a:endParaRPr>
          </a:p>
          <a:p>
            <a:pPr marL="0" indent="0">
              <a:buNone/>
            </a:pPr>
            <a:endParaRPr lang="de-DE" sz="1800" kern="1200" dirty="0">
              <a:solidFill>
                <a:schemeClr val="tx1">
                  <a:lumMod val="65000"/>
                  <a:lumOff val="35000"/>
                </a:schemeClr>
              </a:solidFill>
              <a:latin typeface="Univers" panose="020B0503020202020204" pitchFamily="34" charset="0"/>
              <a:ea typeface="+mn-ea"/>
              <a:cs typeface="+mn-cs"/>
            </a:endParaRPr>
          </a:p>
          <a:p>
            <a:pPr marL="0" indent="0">
              <a:buNone/>
            </a:pPr>
            <a:endParaRPr lang="de-DE" sz="1800" dirty="0">
              <a:solidFill>
                <a:schemeClr val="tx1">
                  <a:lumMod val="65000"/>
                  <a:lumOff val="35000"/>
                </a:schemeClr>
              </a:solidFill>
            </a:endParaRPr>
          </a:p>
          <a:p>
            <a:pPr marL="0" indent="0">
              <a:buNone/>
            </a:pPr>
            <a:endParaRPr lang="de-DE" sz="2000" kern="1200" dirty="0">
              <a:solidFill>
                <a:schemeClr val="tx1">
                  <a:lumMod val="65000"/>
                  <a:lumOff val="35000"/>
                </a:schemeClr>
              </a:solidFill>
              <a:latin typeface="Univers" panose="020B0503020202020204" pitchFamily="34" charset="0"/>
              <a:ea typeface="+mn-ea"/>
              <a:cs typeface="+mn-cs"/>
            </a:endParaRPr>
          </a:p>
          <a:p>
            <a:pPr marL="0" indent="0">
              <a:buNone/>
            </a:pPr>
            <a:endParaRPr lang="de-DE" sz="2000" kern="1200" dirty="0">
              <a:solidFill>
                <a:schemeClr val="tx1">
                  <a:lumMod val="65000"/>
                  <a:lumOff val="35000"/>
                </a:schemeClr>
              </a:solidFill>
              <a:latin typeface="Univers" panose="020B0503020202020204" pitchFamily="34" charset="0"/>
              <a:ea typeface="+mn-ea"/>
              <a:cs typeface="+mn-cs"/>
            </a:endParaRPr>
          </a:p>
          <a:p>
            <a:pPr marL="0" indent="0">
              <a:buNone/>
            </a:pPr>
            <a:endParaRPr lang="de-DE" sz="2000" dirty="0">
              <a:solidFill>
                <a:schemeClr val="tx1">
                  <a:lumMod val="65000"/>
                  <a:lumOff val="35000"/>
                </a:schemeClr>
              </a:solidFill>
            </a:endParaRPr>
          </a:p>
          <a:p>
            <a:pPr marL="0" indent="0">
              <a:buNone/>
            </a:pPr>
            <a:r>
              <a:rPr lang="de-DE" sz="2000" kern="1200" dirty="0">
                <a:solidFill>
                  <a:schemeClr val="tx1">
                    <a:lumMod val="65000"/>
                    <a:lumOff val="35000"/>
                  </a:schemeClr>
                </a:solidFill>
                <a:latin typeface="Univers" panose="020B0503020202020204" pitchFamily="34" charset="0"/>
                <a:ea typeface="+mn-ea"/>
                <a:cs typeface="+mn-cs"/>
              </a:rPr>
              <a:t> </a:t>
            </a:r>
          </a:p>
        </p:txBody>
      </p:sp>
    </p:spTree>
    <p:extLst>
      <p:ext uri="{BB962C8B-B14F-4D97-AF65-F5344CB8AC3E}">
        <p14:creationId xmlns:p14="http://schemas.microsoft.com/office/powerpoint/2010/main" val="2623137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4251" y="260648"/>
            <a:ext cx="6840000" cy="985837"/>
          </a:xfrm>
        </p:spPr>
        <p:txBody>
          <a:bodyPr/>
          <a:lstStyle/>
          <a:p>
            <a:r>
              <a:rPr lang="de-DE" dirty="0">
                <a:solidFill>
                  <a:schemeClr val="tx1">
                    <a:lumMod val="65000"/>
                    <a:lumOff val="35000"/>
                  </a:schemeClr>
                </a:solidFill>
              </a:rPr>
              <a:t>Kammeramt</a:t>
            </a: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F96CA635-920B-4B2F-AAB3-9E23DC9B2199}"/>
              </a:ext>
            </a:extLst>
          </p:cNvPr>
          <p:cNvSpPr>
            <a:spLocks noGrp="1"/>
          </p:cNvSpPr>
          <p:nvPr>
            <p:ph idx="1"/>
          </p:nvPr>
        </p:nvSpPr>
        <p:spPr/>
        <p:txBody>
          <a:bodyPr/>
          <a:lstStyle/>
          <a:p>
            <a:pPr marL="57150" indent="0">
              <a:buNone/>
            </a:pPr>
            <a:endParaRPr lang="de-DE" dirty="0">
              <a:solidFill>
                <a:schemeClr val="tx1">
                  <a:lumMod val="65000"/>
                  <a:lumOff val="35000"/>
                </a:schemeClr>
              </a:solidFill>
            </a:endParaRPr>
          </a:p>
          <a:p>
            <a:pPr marL="0" indent="0">
              <a:buNone/>
            </a:pPr>
            <a:endParaRPr lang="de-DE" dirty="0">
              <a:solidFill>
                <a:schemeClr val="tx1">
                  <a:lumMod val="65000"/>
                  <a:lumOff val="35000"/>
                </a:schemeClr>
              </a:solidFill>
            </a:endParaRPr>
          </a:p>
        </p:txBody>
      </p:sp>
      <p:sp>
        <p:nvSpPr>
          <p:cNvPr id="8" name="Inhaltsplatzhalter 2">
            <a:extLst>
              <a:ext uri="{FF2B5EF4-FFF2-40B4-BE49-F238E27FC236}">
                <a16:creationId xmlns:a16="http://schemas.microsoft.com/office/drawing/2014/main" id="{3F542209-EAAA-4CC8-BB02-F8A80CB63223}"/>
              </a:ext>
            </a:extLst>
          </p:cNvPr>
          <p:cNvSpPr txBox="1">
            <a:spLocks/>
          </p:cNvSpPr>
          <p:nvPr/>
        </p:nvSpPr>
        <p:spPr bwMode="auto">
          <a:xfrm>
            <a:off x="278295" y="1298260"/>
            <a:ext cx="8229600" cy="49891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Wingdings" panose="05000000000000000000" pitchFamily="2" charset="2"/>
              <a:buChar char="§"/>
              <a:defRPr sz="2400" kern="1200">
                <a:solidFill>
                  <a:schemeClr val="tx1"/>
                </a:solidFill>
                <a:latin typeface="Univers" panose="020B0503020202020204" pitchFamily="34" charset="0"/>
                <a:ea typeface="+mn-ea"/>
                <a:cs typeface="+mn-cs"/>
              </a:defRPr>
            </a:lvl1pPr>
            <a:lvl2pPr marL="742950" indent="-285750" algn="l" rtl="0" fontAlgn="base">
              <a:spcBef>
                <a:spcPct val="20000"/>
              </a:spcBef>
              <a:spcAft>
                <a:spcPct val="0"/>
              </a:spcAft>
              <a:buFont typeface="Arial" charset="0"/>
              <a:buChar char="–"/>
              <a:defRPr sz="2400" kern="1200">
                <a:solidFill>
                  <a:schemeClr val="tx1"/>
                </a:solidFill>
                <a:latin typeface="Univers" panose="020B0503020202020204" pitchFamily="34" charset="0"/>
                <a:ea typeface="+mn-ea"/>
                <a:cs typeface="+mn-cs"/>
              </a:defRPr>
            </a:lvl2pPr>
            <a:lvl3pPr marL="1143000" indent="-228600" algn="l" rtl="0" fontAlgn="base">
              <a:spcBef>
                <a:spcPct val="20000"/>
              </a:spcBef>
              <a:spcAft>
                <a:spcPct val="0"/>
              </a:spcAft>
              <a:buFont typeface="Arial" charset="0"/>
              <a:buChar char="•"/>
              <a:defRPr sz="2000" kern="1200">
                <a:solidFill>
                  <a:schemeClr val="tx1"/>
                </a:solidFill>
                <a:latin typeface="Univers" panose="020B0503020202020204" pitchFamily="34" charset="0"/>
                <a:ea typeface="+mn-ea"/>
                <a:cs typeface="+mn-cs"/>
              </a:defRPr>
            </a:lvl3pPr>
            <a:lvl4pPr marL="1600200" indent="-228600" algn="l" rtl="0" fontAlgn="base">
              <a:spcBef>
                <a:spcPct val="20000"/>
              </a:spcBef>
              <a:spcAft>
                <a:spcPct val="0"/>
              </a:spcAft>
              <a:buFont typeface="Arial" charset="0"/>
              <a:buChar char="–"/>
              <a:defRPr sz="1800" kern="1200">
                <a:solidFill>
                  <a:schemeClr val="tx1"/>
                </a:solidFill>
                <a:latin typeface="Univers" panose="020B0503020202020204" pitchFamily="34" charset="0"/>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Univers" panose="020B0503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kern="1200" dirty="0">
                <a:solidFill>
                  <a:schemeClr val="tx1">
                    <a:lumMod val="65000"/>
                    <a:lumOff val="35000"/>
                  </a:schemeClr>
                </a:solidFill>
                <a:latin typeface="Univers" panose="020B0503020202020204" pitchFamily="34" charset="0"/>
                <a:ea typeface="+mn-ea"/>
                <a:cs typeface="+mn-cs"/>
              </a:rPr>
              <a:t>Kammeramtsleitung Mag. Sabine Kathrein-Gallistl</a:t>
            </a:r>
          </a:p>
          <a:p>
            <a:pPr marL="0" indent="0">
              <a:buNone/>
            </a:pPr>
            <a:r>
              <a:rPr lang="de-DE" kern="1200" dirty="0">
                <a:solidFill>
                  <a:schemeClr val="tx1">
                    <a:lumMod val="65000"/>
                    <a:lumOff val="35000"/>
                  </a:schemeClr>
                </a:solidFill>
                <a:latin typeface="Univers" panose="020B0503020202020204" pitchFamily="34" charset="0"/>
                <a:ea typeface="+mn-ea"/>
                <a:cs typeface="+mn-cs"/>
              </a:rPr>
              <a:t>Mag. Elisabeth </a:t>
            </a:r>
            <a:r>
              <a:rPr lang="de-DE" kern="1200" dirty="0" err="1">
                <a:solidFill>
                  <a:schemeClr val="tx1">
                    <a:lumMod val="65000"/>
                    <a:lumOff val="35000"/>
                  </a:schemeClr>
                </a:solidFill>
                <a:latin typeface="Univers" panose="020B0503020202020204" pitchFamily="34" charset="0"/>
                <a:ea typeface="+mn-ea"/>
                <a:cs typeface="+mn-cs"/>
              </a:rPr>
              <a:t>Frenking</a:t>
            </a:r>
            <a:endParaRPr lang="de-DE" kern="1200" dirty="0">
              <a:solidFill>
                <a:schemeClr val="tx1">
                  <a:lumMod val="65000"/>
                  <a:lumOff val="35000"/>
                </a:schemeClr>
              </a:solidFill>
              <a:latin typeface="Univers" panose="020B0503020202020204" pitchFamily="34" charset="0"/>
              <a:ea typeface="+mn-ea"/>
              <a:cs typeface="+mn-cs"/>
            </a:endParaRPr>
          </a:p>
          <a:p>
            <a:pPr marL="0" indent="0">
              <a:buNone/>
            </a:pPr>
            <a:r>
              <a:rPr lang="de-DE" dirty="0">
                <a:solidFill>
                  <a:schemeClr val="tx1">
                    <a:lumMod val="65000"/>
                    <a:lumOff val="35000"/>
                  </a:schemeClr>
                </a:solidFill>
              </a:rPr>
              <a:t>Mag. Johannes Lentner </a:t>
            </a:r>
          </a:p>
          <a:p>
            <a:pPr marL="0" indent="0">
              <a:buNone/>
            </a:pPr>
            <a:r>
              <a:rPr lang="de-DE" kern="1200" dirty="0">
                <a:solidFill>
                  <a:schemeClr val="tx1">
                    <a:lumMod val="65000"/>
                    <a:lumOff val="35000"/>
                  </a:schemeClr>
                </a:solidFill>
                <a:latin typeface="Univers" panose="020B0503020202020204" pitchFamily="34" charset="0"/>
                <a:ea typeface="+mn-ea"/>
                <a:cs typeface="+mn-cs"/>
              </a:rPr>
              <a:t>Manuela Rossini </a:t>
            </a:r>
          </a:p>
          <a:p>
            <a:pPr marL="0" indent="0">
              <a:buNone/>
            </a:pPr>
            <a:r>
              <a:rPr lang="de-DE" dirty="0">
                <a:solidFill>
                  <a:schemeClr val="tx1">
                    <a:lumMod val="65000"/>
                    <a:lumOff val="35000"/>
                  </a:schemeClr>
                </a:solidFill>
              </a:rPr>
              <a:t>Florian Riedl</a:t>
            </a:r>
            <a:endParaRPr lang="de-DE" kern="1200" dirty="0">
              <a:solidFill>
                <a:schemeClr val="tx1">
                  <a:lumMod val="65000"/>
                  <a:lumOff val="35000"/>
                </a:schemeClr>
              </a:solidFill>
              <a:latin typeface="Univers" panose="020B0503020202020204" pitchFamily="34" charset="0"/>
              <a:ea typeface="+mn-ea"/>
              <a:cs typeface="+mn-cs"/>
            </a:endParaRPr>
          </a:p>
          <a:p>
            <a:pPr marL="0" indent="0">
              <a:buNone/>
            </a:pPr>
            <a:r>
              <a:rPr lang="de-DE" dirty="0">
                <a:solidFill>
                  <a:schemeClr val="tx1">
                    <a:lumMod val="65000"/>
                    <a:lumOff val="35000"/>
                  </a:schemeClr>
                </a:solidFill>
              </a:rPr>
              <a:t>Seda Polat</a:t>
            </a:r>
          </a:p>
          <a:p>
            <a:pPr marL="285750" indent="-285750" fontAlgn="auto">
              <a:spcBef>
                <a:spcPts val="0"/>
              </a:spcBef>
              <a:spcAft>
                <a:spcPts val="0"/>
              </a:spcAft>
              <a:defRPr/>
            </a:pPr>
            <a:endParaRPr lang="de-DE" sz="1800" dirty="0">
              <a:solidFill>
                <a:schemeClr val="tx1">
                  <a:lumMod val="65000"/>
                  <a:lumOff val="35000"/>
                </a:schemeClr>
              </a:solidFill>
              <a:latin typeface="Univers" pitchFamily="18"/>
            </a:endParaRPr>
          </a:p>
          <a:p>
            <a:pPr marL="285750" indent="-285750" fontAlgn="auto">
              <a:spcBef>
                <a:spcPts val="0"/>
              </a:spcBef>
              <a:spcAft>
                <a:spcPts val="0"/>
              </a:spcAft>
              <a:defRPr/>
            </a:pPr>
            <a:endParaRPr lang="de-DE" sz="1800" dirty="0">
              <a:solidFill>
                <a:schemeClr val="tx1">
                  <a:lumMod val="65000"/>
                  <a:lumOff val="35000"/>
                </a:schemeClr>
              </a:solidFill>
              <a:latin typeface="Univers" pitchFamily="18"/>
            </a:endParaRPr>
          </a:p>
          <a:p>
            <a:pPr marL="285750" indent="-285750" fontAlgn="auto">
              <a:spcBef>
                <a:spcPts val="0"/>
              </a:spcBef>
              <a:spcAft>
                <a:spcPts val="0"/>
              </a:spcAft>
              <a:defRPr/>
            </a:pPr>
            <a:endParaRPr lang="de-DE" sz="1800" dirty="0">
              <a:solidFill>
                <a:schemeClr val="tx1">
                  <a:lumMod val="65000"/>
                  <a:lumOff val="35000"/>
                </a:schemeClr>
              </a:solidFill>
              <a:latin typeface="Univers" pitchFamily="18"/>
            </a:endParaRPr>
          </a:p>
          <a:p>
            <a:pPr marL="0" indent="0" fontAlgn="auto">
              <a:spcBef>
                <a:spcPts val="0"/>
              </a:spcBef>
              <a:spcAft>
                <a:spcPts val="0"/>
              </a:spcAft>
              <a:buNone/>
              <a:defRPr/>
            </a:pPr>
            <a:endParaRPr lang="de-DE" sz="1800" dirty="0">
              <a:solidFill>
                <a:schemeClr val="tx1">
                  <a:lumMod val="65000"/>
                  <a:lumOff val="35000"/>
                </a:schemeClr>
              </a:solidFill>
              <a:latin typeface="Univers" pitchFamily="18"/>
            </a:endParaRPr>
          </a:p>
          <a:p>
            <a:pPr marL="0" indent="0">
              <a:buNone/>
            </a:pPr>
            <a:endParaRPr lang="de-DE" sz="1800" dirty="0">
              <a:solidFill>
                <a:schemeClr val="tx1">
                  <a:lumMod val="65000"/>
                  <a:lumOff val="35000"/>
                </a:schemeClr>
              </a:solidFill>
            </a:endParaRPr>
          </a:p>
          <a:p>
            <a:pPr marL="0" indent="0">
              <a:buNone/>
            </a:pPr>
            <a:endParaRPr lang="de-DE" sz="1800" kern="1200" dirty="0">
              <a:solidFill>
                <a:schemeClr val="tx1">
                  <a:lumMod val="65000"/>
                  <a:lumOff val="35000"/>
                </a:schemeClr>
              </a:solidFill>
              <a:latin typeface="Univers" panose="020B0503020202020204" pitchFamily="34" charset="0"/>
              <a:ea typeface="+mn-ea"/>
              <a:cs typeface="+mn-cs"/>
            </a:endParaRPr>
          </a:p>
          <a:p>
            <a:pPr marL="0" indent="0">
              <a:buNone/>
            </a:pPr>
            <a:endParaRPr lang="de-DE" sz="1800" dirty="0">
              <a:solidFill>
                <a:schemeClr val="tx1">
                  <a:lumMod val="65000"/>
                  <a:lumOff val="35000"/>
                </a:schemeClr>
              </a:solidFill>
            </a:endParaRPr>
          </a:p>
          <a:p>
            <a:pPr marL="0" indent="0">
              <a:buNone/>
            </a:pPr>
            <a:endParaRPr lang="de-DE" sz="2000" kern="1200" dirty="0">
              <a:solidFill>
                <a:schemeClr val="tx1">
                  <a:lumMod val="65000"/>
                  <a:lumOff val="35000"/>
                </a:schemeClr>
              </a:solidFill>
              <a:latin typeface="Univers" panose="020B0503020202020204" pitchFamily="34" charset="0"/>
              <a:ea typeface="+mn-ea"/>
              <a:cs typeface="+mn-cs"/>
            </a:endParaRPr>
          </a:p>
          <a:p>
            <a:pPr marL="0" indent="0">
              <a:buNone/>
            </a:pPr>
            <a:endParaRPr lang="de-DE" sz="2000" kern="1200" dirty="0">
              <a:solidFill>
                <a:schemeClr val="tx1">
                  <a:lumMod val="65000"/>
                  <a:lumOff val="35000"/>
                </a:schemeClr>
              </a:solidFill>
              <a:latin typeface="Univers" panose="020B0503020202020204" pitchFamily="34" charset="0"/>
              <a:ea typeface="+mn-ea"/>
              <a:cs typeface="+mn-cs"/>
            </a:endParaRPr>
          </a:p>
          <a:p>
            <a:pPr marL="0" indent="0">
              <a:buNone/>
            </a:pPr>
            <a:endParaRPr lang="de-DE" sz="2000" dirty="0">
              <a:solidFill>
                <a:schemeClr val="tx1">
                  <a:lumMod val="65000"/>
                  <a:lumOff val="35000"/>
                </a:schemeClr>
              </a:solidFill>
            </a:endParaRPr>
          </a:p>
          <a:p>
            <a:pPr marL="0" indent="0">
              <a:buNone/>
            </a:pPr>
            <a:r>
              <a:rPr lang="de-DE" sz="2000" kern="1200" dirty="0">
                <a:solidFill>
                  <a:schemeClr val="tx1">
                    <a:lumMod val="65000"/>
                    <a:lumOff val="35000"/>
                  </a:schemeClr>
                </a:solidFill>
                <a:latin typeface="Univers" panose="020B0503020202020204" pitchFamily="34" charset="0"/>
                <a:ea typeface="+mn-ea"/>
                <a:cs typeface="+mn-cs"/>
              </a:rPr>
              <a:t> </a:t>
            </a:r>
          </a:p>
        </p:txBody>
      </p:sp>
    </p:spTree>
    <p:extLst>
      <p:ext uri="{BB962C8B-B14F-4D97-AF65-F5344CB8AC3E}">
        <p14:creationId xmlns:p14="http://schemas.microsoft.com/office/powerpoint/2010/main" val="282630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0C051CDD-0C15-6237-4B16-27BFFA896CC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60C672-3099-3993-A1FB-79C293BE0976}"/>
              </a:ext>
            </a:extLst>
          </p:cNvPr>
          <p:cNvSpPr>
            <a:spLocks noGrp="1"/>
          </p:cNvSpPr>
          <p:nvPr>
            <p:ph type="title"/>
          </p:nvPr>
        </p:nvSpPr>
        <p:spPr>
          <a:xfrm>
            <a:off x="287348" y="258378"/>
            <a:ext cx="8229600" cy="985837"/>
          </a:xfrm>
        </p:spPr>
        <p:txBody>
          <a:bodyPr/>
          <a:lstStyle/>
          <a:p>
            <a:r>
              <a:rPr lang="de-DE" dirty="0">
                <a:solidFill>
                  <a:schemeClr val="tx1">
                    <a:lumMod val="65000"/>
                    <a:lumOff val="35000"/>
                  </a:schemeClr>
                </a:solidFill>
              </a:rPr>
              <a:t>Bericht des Präsidenten des Disziplinarrates </a:t>
            </a:r>
            <a:endParaRPr lang="de-AT" dirty="0">
              <a:solidFill>
                <a:schemeClr val="tx1">
                  <a:lumMod val="65000"/>
                  <a:lumOff val="35000"/>
                </a:schemeClr>
              </a:solidFill>
            </a:endParaRPr>
          </a:p>
        </p:txBody>
      </p:sp>
      <p:graphicFrame>
        <p:nvGraphicFramePr>
          <p:cNvPr id="3" name="Objekt 2">
            <a:extLst>
              <a:ext uri="{FF2B5EF4-FFF2-40B4-BE49-F238E27FC236}">
                <a16:creationId xmlns:a16="http://schemas.microsoft.com/office/drawing/2014/main" id="{C9C41EC3-CEB0-1208-1EA2-6EED94F02B55}"/>
              </a:ext>
            </a:extLst>
          </p:cNvPr>
          <p:cNvGraphicFramePr>
            <a:graphicFrameLocks noChangeAspect="1"/>
          </p:cNvGraphicFramePr>
          <p:nvPr>
            <p:extLst>
              <p:ext uri="{D42A27DB-BD31-4B8C-83A1-F6EECF244321}">
                <p14:modId xmlns:p14="http://schemas.microsoft.com/office/powerpoint/2010/main" val="3871913233"/>
              </p:ext>
            </p:extLst>
          </p:nvPr>
        </p:nvGraphicFramePr>
        <p:xfrm>
          <a:off x="399304" y="1419314"/>
          <a:ext cx="6112009" cy="3653520"/>
        </p:xfrm>
        <a:graphic>
          <a:graphicData uri="http://schemas.openxmlformats.org/presentationml/2006/ole">
            <mc:AlternateContent xmlns:mc="http://schemas.openxmlformats.org/markup-compatibility/2006">
              <mc:Choice xmlns:v="urn:schemas-microsoft-com:vml" Requires="v">
                <p:oleObj name="Worksheet" r:id="rId3" imgW="4829142" imgH="2885921" progId="Excel.Sheet.12">
                  <p:embed/>
                </p:oleObj>
              </mc:Choice>
              <mc:Fallback>
                <p:oleObj name="Worksheet" r:id="rId3" imgW="4829142" imgH="2885921" progId="Excel.Sheet.12">
                  <p:embed/>
                  <p:pic>
                    <p:nvPicPr>
                      <p:cNvPr id="0" name=""/>
                      <p:cNvPicPr/>
                      <p:nvPr/>
                    </p:nvPicPr>
                    <p:blipFill>
                      <a:blip r:embed="rId4"/>
                      <a:stretch>
                        <a:fillRect/>
                      </a:stretch>
                    </p:blipFill>
                    <p:spPr>
                      <a:xfrm>
                        <a:off x="399304" y="1419314"/>
                        <a:ext cx="6112009" cy="3653520"/>
                      </a:xfrm>
                      <a:prstGeom prst="rect">
                        <a:avLst/>
                      </a:prstGeom>
                    </p:spPr>
                  </p:pic>
                </p:oleObj>
              </mc:Fallback>
            </mc:AlternateContent>
          </a:graphicData>
        </a:graphic>
      </p:graphicFrame>
    </p:spTree>
    <p:extLst>
      <p:ext uri="{BB962C8B-B14F-4D97-AF65-F5344CB8AC3E}">
        <p14:creationId xmlns:p14="http://schemas.microsoft.com/office/powerpoint/2010/main" val="2620903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7348" y="258378"/>
            <a:ext cx="8229600" cy="985837"/>
          </a:xfrm>
        </p:spPr>
        <p:txBody>
          <a:bodyPr/>
          <a:lstStyle/>
          <a:p>
            <a:r>
              <a:rPr lang="de-DE" dirty="0">
                <a:solidFill>
                  <a:schemeClr val="tx1">
                    <a:lumMod val="65000"/>
                    <a:lumOff val="35000"/>
                  </a:schemeClr>
                </a:solidFill>
              </a:rPr>
              <a:t>Bericht des Präsidenten des Disziplinarrates </a:t>
            </a:r>
            <a:endParaRPr lang="de-AT" dirty="0">
              <a:solidFill>
                <a:schemeClr val="tx1">
                  <a:lumMod val="65000"/>
                  <a:lumOff val="35000"/>
                </a:schemeClr>
              </a:solidFill>
            </a:endParaRPr>
          </a:p>
        </p:txBody>
      </p:sp>
      <p:graphicFrame>
        <p:nvGraphicFramePr>
          <p:cNvPr id="4" name="Objekt 3">
            <a:extLst>
              <a:ext uri="{FF2B5EF4-FFF2-40B4-BE49-F238E27FC236}">
                <a16:creationId xmlns:a16="http://schemas.microsoft.com/office/drawing/2014/main" id="{B2AE3270-C123-794F-AE41-3B468CE52256}"/>
              </a:ext>
            </a:extLst>
          </p:cNvPr>
          <p:cNvGraphicFramePr>
            <a:graphicFrameLocks noChangeAspect="1"/>
          </p:cNvGraphicFramePr>
          <p:nvPr>
            <p:extLst>
              <p:ext uri="{D42A27DB-BD31-4B8C-83A1-F6EECF244321}">
                <p14:modId xmlns:p14="http://schemas.microsoft.com/office/powerpoint/2010/main" val="1240333121"/>
              </p:ext>
            </p:extLst>
          </p:nvPr>
        </p:nvGraphicFramePr>
        <p:xfrm>
          <a:off x="401727" y="1415894"/>
          <a:ext cx="6112800" cy="4353158"/>
        </p:xfrm>
        <a:graphic>
          <a:graphicData uri="http://schemas.openxmlformats.org/presentationml/2006/ole">
            <mc:AlternateContent xmlns:mc="http://schemas.openxmlformats.org/markup-compatibility/2006">
              <mc:Choice xmlns:v="urn:schemas-microsoft-com:vml" Requires="v">
                <p:oleObj name="Document" r:id="rId3" imgW="5123597" imgH="3603939" progId="Word.Document.12">
                  <p:embed/>
                </p:oleObj>
              </mc:Choice>
              <mc:Fallback>
                <p:oleObj name="Document" r:id="rId3" imgW="5123597" imgH="3603939" progId="Word.Document.12">
                  <p:embed/>
                  <p:pic>
                    <p:nvPicPr>
                      <p:cNvPr id="0" name=""/>
                      <p:cNvPicPr/>
                      <p:nvPr/>
                    </p:nvPicPr>
                    <p:blipFill>
                      <a:blip r:embed="rId4"/>
                      <a:stretch>
                        <a:fillRect/>
                      </a:stretch>
                    </p:blipFill>
                    <p:spPr>
                      <a:xfrm>
                        <a:off x="401727" y="1415894"/>
                        <a:ext cx="6112800" cy="4353158"/>
                      </a:xfrm>
                      <a:prstGeom prst="rect">
                        <a:avLst/>
                      </a:prstGeom>
                    </p:spPr>
                  </p:pic>
                </p:oleObj>
              </mc:Fallback>
            </mc:AlternateContent>
          </a:graphicData>
        </a:graphic>
      </p:graphicFrame>
    </p:spTree>
    <p:extLst>
      <p:ext uri="{BB962C8B-B14F-4D97-AF65-F5344CB8AC3E}">
        <p14:creationId xmlns:p14="http://schemas.microsoft.com/office/powerpoint/2010/main" val="966744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C385F-A47D-B577-5CC6-408776B785F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57A5910-544B-C0B4-1366-AB20ECC9B3F4}"/>
              </a:ext>
            </a:extLst>
          </p:cNvPr>
          <p:cNvSpPr>
            <a:spLocks noGrp="1"/>
          </p:cNvSpPr>
          <p:nvPr>
            <p:ph type="title"/>
          </p:nvPr>
        </p:nvSpPr>
        <p:spPr>
          <a:xfrm>
            <a:off x="284734" y="260648"/>
            <a:ext cx="8229600" cy="985837"/>
          </a:xfrm>
        </p:spPr>
        <p:txBody>
          <a:bodyPr/>
          <a:lstStyle/>
          <a:p>
            <a:r>
              <a:rPr lang="de-DE" dirty="0">
                <a:solidFill>
                  <a:schemeClr val="tx1">
                    <a:lumMod val="65000"/>
                    <a:lumOff val="35000"/>
                  </a:schemeClr>
                </a:solidFill>
              </a:rPr>
              <a:t>Wahlen</a:t>
            </a: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90CEC6B8-A110-7EEE-BF1C-1D5EB25B64B0}"/>
              </a:ext>
            </a:extLst>
          </p:cNvPr>
          <p:cNvSpPr>
            <a:spLocks noGrp="1"/>
          </p:cNvSpPr>
          <p:nvPr>
            <p:ph idx="1"/>
          </p:nvPr>
        </p:nvSpPr>
        <p:spPr>
          <a:xfrm>
            <a:off x="280909" y="1302219"/>
            <a:ext cx="8229600" cy="4525963"/>
          </a:xfrm>
        </p:spPr>
        <p:txBody>
          <a:bodyPr/>
          <a:lstStyle/>
          <a:p>
            <a:r>
              <a:rPr lang="de-DE" dirty="0">
                <a:solidFill>
                  <a:schemeClr val="tx1">
                    <a:lumMod val="65000"/>
                    <a:lumOff val="35000"/>
                  </a:schemeClr>
                </a:solidFill>
              </a:rPr>
              <a:t>Wahl der Wahlhelfer </a:t>
            </a:r>
          </a:p>
          <a:p>
            <a:pPr lvl="1"/>
            <a:endParaRPr lang="de-DE" dirty="0">
              <a:solidFill>
                <a:schemeClr val="tx1">
                  <a:lumMod val="65000"/>
                  <a:lumOff val="35000"/>
                </a:schemeClr>
              </a:solidFill>
            </a:endParaRPr>
          </a:p>
          <a:p>
            <a:pPr lvl="1"/>
            <a:r>
              <a:rPr lang="de-DE" dirty="0" err="1">
                <a:solidFill>
                  <a:schemeClr val="tx1">
                    <a:lumMod val="65000"/>
                    <a:lumOff val="35000"/>
                  </a:schemeClr>
                </a:solidFill>
              </a:rPr>
              <a:t>MMMag</a:t>
            </a:r>
            <a:r>
              <a:rPr lang="de-DE" dirty="0">
                <a:solidFill>
                  <a:schemeClr val="tx1">
                    <a:lumMod val="65000"/>
                    <a:lumOff val="35000"/>
                  </a:schemeClr>
                </a:solidFill>
              </a:rPr>
              <a:t>. Nadja Auer</a:t>
            </a:r>
          </a:p>
          <a:p>
            <a:pPr lvl="1"/>
            <a:r>
              <a:rPr lang="de-DE" dirty="0">
                <a:solidFill>
                  <a:schemeClr val="tx1">
                    <a:lumMod val="65000"/>
                    <a:lumOff val="35000"/>
                  </a:schemeClr>
                </a:solidFill>
              </a:rPr>
              <a:t>Dr. Julia Konzett</a:t>
            </a:r>
          </a:p>
          <a:p>
            <a:pPr lvl="1"/>
            <a:r>
              <a:rPr lang="de-DE" dirty="0">
                <a:solidFill>
                  <a:schemeClr val="tx1">
                    <a:lumMod val="65000"/>
                    <a:lumOff val="35000"/>
                  </a:schemeClr>
                </a:solidFill>
              </a:rPr>
              <a:t>Dr. Ursula </a:t>
            </a:r>
            <a:r>
              <a:rPr lang="de-DE" dirty="0" err="1">
                <a:solidFill>
                  <a:schemeClr val="tx1">
                    <a:lumMod val="65000"/>
                    <a:lumOff val="35000"/>
                  </a:schemeClr>
                </a:solidFill>
              </a:rPr>
              <a:t>Pernfuss</a:t>
            </a:r>
            <a:endParaRPr lang="de-DE" dirty="0">
              <a:solidFill>
                <a:schemeClr val="tx1">
                  <a:lumMod val="65000"/>
                  <a:lumOff val="35000"/>
                </a:schemeClr>
              </a:solidFill>
            </a:endParaRPr>
          </a:p>
          <a:p>
            <a:pPr lvl="1"/>
            <a:r>
              <a:rPr lang="de-DE" dirty="0">
                <a:solidFill>
                  <a:schemeClr val="tx1">
                    <a:lumMod val="65000"/>
                    <a:lumOff val="35000"/>
                  </a:schemeClr>
                </a:solidFill>
              </a:rPr>
              <a:t>RAA Mag. Constanze Girardi</a:t>
            </a:r>
          </a:p>
          <a:p>
            <a:pPr lvl="1"/>
            <a:endParaRPr lang="de-DE" dirty="0">
              <a:solidFill>
                <a:schemeClr val="tx1">
                  <a:lumMod val="65000"/>
                  <a:lumOff val="35000"/>
                </a:schemeClr>
              </a:solidFill>
            </a:endParaRPr>
          </a:p>
          <a:p>
            <a:pPr marL="457200" lvl="1" indent="0">
              <a:spcBef>
                <a:spcPts val="600"/>
              </a:spcBef>
              <a:buNone/>
            </a:pPr>
            <a:r>
              <a:rPr lang="de-DE" sz="2400" b="1" dirty="0">
                <a:solidFill>
                  <a:schemeClr val="tx1">
                    <a:lumMod val="65000"/>
                    <a:lumOff val="35000"/>
                  </a:schemeClr>
                </a:solidFill>
                <a:latin typeface="Univers" pitchFamily="18"/>
              </a:rPr>
              <a:t>Wahlmodus bei der Wahl der Wahlhelfer: </a:t>
            </a:r>
          </a:p>
          <a:p>
            <a:pPr lvl="1">
              <a:spcBef>
                <a:spcPts val="600"/>
              </a:spcBef>
            </a:pPr>
            <a:r>
              <a:rPr lang="de-DE" sz="2400" dirty="0">
                <a:solidFill>
                  <a:schemeClr val="tx1">
                    <a:lumMod val="65000"/>
                    <a:lumOff val="35000"/>
                  </a:schemeClr>
                </a:solidFill>
                <a:latin typeface="Univers" pitchFamily="18"/>
              </a:rPr>
              <a:t>Gemeinsam durch Handzeichen</a:t>
            </a:r>
            <a:endParaRPr lang="de-DE" sz="2400" dirty="0">
              <a:solidFill>
                <a:schemeClr val="tx1">
                  <a:lumMod val="65000"/>
                  <a:lumOff val="35000"/>
                </a:schemeClr>
              </a:solidFill>
            </a:endParaRPr>
          </a:p>
          <a:p>
            <a:pPr marL="457200" lvl="1" indent="0">
              <a:buNone/>
            </a:pPr>
            <a:endParaRPr lang="de-DE" dirty="0">
              <a:solidFill>
                <a:schemeClr val="tx1">
                  <a:lumMod val="65000"/>
                  <a:lumOff val="35000"/>
                </a:schemeClr>
              </a:solidFill>
            </a:endParaRPr>
          </a:p>
        </p:txBody>
      </p:sp>
    </p:spTree>
    <p:extLst>
      <p:ext uri="{BB962C8B-B14F-4D97-AF65-F5344CB8AC3E}">
        <p14:creationId xmlns:p14="http://schemas.microsoft.com/office/powerpoint/2010/main" val="275466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4734" y="260648"/>
            <a:ext cx="8229600" cy="985837"/>
          </a:xfrm>
        </p:spPr>
        <p:txBody>
          <a:bodyPr/>
          <a:lstStyle/>
          <a:p>
            <a:r>
              <a:rPr lang="de-DE" dirty="0">
                <a:solidFill>
                  <a:schemeClr val="tx1">
                    <a:lumMod val="65000"/>
                    <a:lumOff val="35000"/>
                  </a:schemeClr>
                </a:solidFill>
              </a:rPr>
              <a:t>Wahlen</a:t>
            </a: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F96CA635-920B-4B2F-AAB3-9E23DC9B2199}"/>
              </a:ext>
            </a:extLst>
          </p:cNvPr>
          <p:cNvSpPr>
            <a:spLocks noGrp="1"/>
          </p:cNvSpPr>
          <p:nvPr>
            <p:ph idx="1"/>
          </p:nvPr>
        </p:nvSpPr>
        <p:spPr>
          <a:xfrm>
            <a:off x="280630" y="1302219"/>
            <a:ext cx="8229600" cy="4525963"/>
          </a:xfrm>
        </p:spPr>
        <p:txBody>
          <a:bodyPr/>
          <a:lstStyle/>
          <a:p>
            <a:pPr marL="0" indent="0" algn="just">
              <a:buNone/>
            </a:pPr>
            <a:endParaRPr lang="de-DE" sz="2400" dirty="0">
              <a:solidFill>
                <a:schemeClr val="tx1">
                  <a:lumMod val="65000"/>
                  <a:lumOff val="35000"/>
                </a:schemeClr>
              </a:solidFill>
              <a:latin typeface="Univers" panose="020B0503020202020204" pitchFamily="34" charset="0"/>
            </a:endParaRPr>
          </a:p>
          <a:p>
            <a:pPr marL="0" indent="0" algn="just">
              <a:buNone/>
            </a:pPr>
            <a:r>
              <a:rPr lang="de-DE" sz="2400" dirty="0">
                <a:solidFill>
                  <a:schemeClr val="tx1">
                    <a:lumMod val="65000"/>
                    <a:lumOff val="35000"/>
                  </a:schemeClr>
                </a:solidFill>
                <a:latin typeface="Univers" panose="020B0503020202020204" pitchFamily="34" charset="0"/>
              </a:rPr>
              <a:t>Gewählt werden:</a:t>
            </a:r>
          </a:p>
          <a:p>
            <a:pPr marL="0" indent="0" algn="just">
              <a:buNone/>
            </a:pPr>
            <a:endParaRPr lang="de-DE" sz="2400" dirty="0">
              <a:solidFill>
                <a:schemeClr val="tx1">
                  <a:lumMod val="65000"/>
                  <a:lumOff val="35000"/>
                </a:schemeClr>
              </a:solidFill>
              <a:latin typeface="Univers" panose="020B0503020202020204" pitchFamily="34" charset="0"/>
            </a:endParaRPr>
          </a:p>
          <a:p>
            <a:r>
              <a:rPr lang="de-DE" dirty="0">
                <a:solidFill>
                  <a:schemeClr val="tx1">
                    <a:lumMod val="65000"/>
                    <a:lumOff val="35000"/>
                  </a:schemeClr>
                </a:solidFill>
              </a:rPr>
              <a:t>Zehn fachkundige Laienrichter / Laienrichterinnen für die ASGG-Senate beim Landesgericht Innsbruck</a:t>
            </a:r>
          </a:p>
          <a:p>
            <a:endParaRPr lang="de-DE" dirty="0">
              <a:solidFill>
                <a:schemeClr val="tx1">
                  <a:lumMod val="65000"/>
                  <a:lumOff val="35000"/>
                </a:schemeClr>
              </a:solidFill>
            </a:endParaRPr>
          </a:p>
          <a:p>
            <a:pPr algn="just">
              <a:buFontTx/>
              <a:buChar char="-"/>
            </a:pPr>
            <a:endParaRPr lang="de-DE" dirty="0">
              <a:solidFill>
                <a:schemeClr val="tx1">
                  <a:lumMod val="65000"/>
                  <a:lumOff val="35000"/>
                </a:schemeClr>
              </a:solidFill>
            </a:endParaRPr>
          </a:p>
          <a:p>
            <a:pPr marL="0" indent="0" algn="just">
              <a:buNone/>
            </a:pPr>
            <a:endParaRPr lang="de-AT" sz="2400" dirty="0">
              <a:solidFill>
                <a:schemeClr val="tx1">
                  <a:lumMod val="65000"/>
                  <a:lumOff val="35000"/>
                </a:schemeClr>
              </a:solidFill>
              <a:latin typeface="Univers" panose="020B0503020202020204" pitchFamily="34" charset="0"/>
            </a:endParaRPr>
          </a:p>
          <a:p>
            <a:pPr marL="457200" lvl="1" indent="0">
              <a:buNone/>
            </a:pPr>
            <a:endParaRPr lang="de-DE" dirty="0">
              <a:solidFill>
                <a:schemeClr val="tx1">
                  <a:lumMod val="65000"/>
                  <a:lumOff val="35000"/>
                </a:schemeClr>
              </a:solidFill>
            </a:endParaRPr>
          </a:p>
        </p:txBody>
      </p:sp>
    </p:spTree>
    <p:extLst>
      <p:ext uri="{BB962C8B-B14F-4D97-AF65-F5344CB8AC3E}">
        <p14:creationId xmlns:p14="http://schemas.microsoft.com/office/powerpoint/2010/main" val="2998823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FBFA5B-37E1-0E7A-542A-B993A67DF7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CBE9A05-FD28-6197-A4A6-90072073A9A6}"/>
              </a:ext>
            </a:extLst>
          </p:cNvPr>
          <p:cNvSpPr>
            <a:spLocks noGrp="1"/>
          </p:cNvSpPr>
          <p:nvPr>
            <p:ph type="title"/>
          </p:nvPr>
        </p:nvSpPr>
        <p:spPr>
          <a:xfrm>
            <a:off x="284734" y="476672"/>
            <a:ext cx="8229600" cy="985837"/>
          </a:xfrm>
        </p:spPr>
        <p:txBody>
          <a:bodyPr/>
          <a:lstStyle/>
          <a:p>
            <a:pPr marL="0" indent="0">
              <a:buNone/>
            </a:pPr>
            <a:r>
              <a:rPr lang="de-DE" sz="2800" dirty="0">
                <a:solidFill>
                  <a:schemeClr val="tx1">
                    <a:lumMod val="65000"/>
                    <a:lumOff val="35000"/>
                  </a:schemeClr>
                </a:solidFill>
              </a:rPr>
              <a:t>Wahlvorschlag für die zehn fachkundigen Laienrichter / Laienrichterinnen für die ASGG-Senate beim Landesgericht Innsbruck </a:t>
            </a:r>
            <a:endParaRPr lang="de-DE" dirty="0">
              <a:solidFill>
                <a:schemeClr val="tx1">
                  <a:lumMod val="65000"/>
                  <a:lumOff val="35000"/>
                </a:schemeClr>
              </a:solidFill>
            </a:endParaRPr>
          </a:p>
        </p:txBody>
      </p:sp>
      <p:sp>
        <p:nvSpPr>
          <p:cNvPr id="7" name="Textfeld 6">
            <a:extLst>
              <a:ext uri="{FF2B5EF4-FFF2-40B4-BE49-F238E27FC236}">
                <a16:creationId xmlns:a16="http://schemas.microsoft.com/office/drawing/2014/main" id="{3D05E679-4BDB-B488-D1E7-44E3DE3A0A63}"/>
              </a:ext>
            </a:extLst>
          </p:cNvPr>
          <p:cNvSpPr txBox="1"/>
          <p:nvPr/>
        </p:nvSpPr>
        <p:spPr>
          <a:xfrm>
            <a:off x="323528" y="6068615"/>
            <a:ext cx="6480720" cy="384721"/>
          </a:xfrm>
          <a:prstGeom prst="rect">
            <a:avLst/>
          </a:prstGeom>
          <a:noFill/>
        </p:spPr>
        <p:txBody>
          <a:bodyPr wrap="square" rtlCol="0">
            <a:spAutoFit/>
          </a:bodyPr>
          <a:lstStyle/>
          <a:p>
            <a:r>
              <a:rPr lang="de-DE" sz="1900" dirty="0">
                <a:solidFill>
                  <a:schemeClr val="tx1">
                    <a:lumMod val="65000"/>
                    <a:lumOff val="35000"/>
                  </a:schemeClr>
                </a:solidFill>
                <a:latin typeface="Univers" panose="020B0503020202020204" pitchFamily="34" charset="0"/>
              </a:rPr>
              <a:t>Wahlberechtigt: RA und RAA</a:t>
            </a:r>
          </a:p>
        </p:txBody>
      </p:sp>
      <p:graphicFrame>
        <p:nvGraphicFramePr>
          <p:cNvPr id="6" name="Tabelle 5">
            <a:extLst>
              <a:ext uri="{FF2B5EF4-FFF2-40B4-BE49-F238E27FC236}">
                <a16:creationId xmlns:a16="http://schemas.microsoft.com/office/drawing/2014/main" id="{DE4B91D3-E4C0-2E5B-664F-428D9D3D4AFB}"/>
              </a:ext>
            </a:extLst>
          </p:cNvPr>
          <p:cNvGraphicFramePr>
            <a:graphicFrameLocks noGrp="1"/>
          </p:cNvGraphicFramePr>
          <p:nvPr>
            <p:extLst>
              <p:ext uri="{D42A27DB-BD31-4B8C-83A1-F6EECF244321}">
                <p14:modId xmlns:p14="http://schemas.microsoft.com/office/powerpoint/2010/main" val="212652108"/>
              </p:ext>
            </p:extLst>
          </p:nvPr>
        </p:nvGraphicFramePr>
        <p:xfrm>
          <a:off x="1966822" y="2205831"/>
          <a:ext cx="5210355" cy="3093720"/>
        </p:xfrm>
        <a:graphic>
          <a:graphicData uri="http://schemas.openxmlformats.org/drawingml/2006/table">
            <a:tbl>
              <a:tblPr/>
              <a:tblGrid>
                <a:gridCol w="5210355">
                  <a:extLst>
                    <a:ext uri="{9D8B030D-6E8A-4147-A177-3AD203B41FA5}">
                      <a16:colId xmlns:a16="http://schemas.microsoft.com/office/drawing/2014/main" val="2151694691"/>
                    </a:ext>
                  </a:extLst>
                </a:gridCol>
              </a:tblGrid>
              <a:tr h="220980">
                <a:tc>
                  <a:txBody>
                    <a:bodyPr/>
                    <a:lstStyle/>
                    <a:p>
                      <a:pPr algn="just">
                        <a:lnSpc>
                          <a:spcPts val="1450"/>
                        </a:lnSpc>
                        <a:buNone/>
                      </a:pPr>
                      <a:r>
                        <a:rPr lang="de-DE" sz="1200" b="1" dirty="0">
                          <a:effectLst/>
                          <a:latin typeface="Arial" panose="020B0604020202020204" pitchFamily="34" charset="0"/>
                          <a:ea typeface="Calibri" panose="020F0502020204030204" pitchFamily="34" charset="0"/>
                          <a:cs typeface="Arial" panose="020B0604020202020204" pitchFamily="34" charset="0"/>
                        </a:rPr>
                        <a:t>WAHLVORSCHLAG VON RA Mag. Egon STÖGER: </a:t>
                      </a:r>
                      <a:endParaRPr lang="de-AT" sz="1100" dirty="0">
                        <a:effectLst/>
                        <a:latin typeface="Arial" panose="020B060402020202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1033400"/>
                  </a:ext>
                </a:extLst>
              </a:tr>
              <a:tr h="220980">
                <a:tc>
                  <a:txBody>
                    <a:bodyPr/>
                    <a:lstStyle/>
                    <a:p>
                      <a:pPr>
                        <a:lnSpc>
                          <a:spcPct val="115000"/>
                        </a:lnSpc>
                        <a:buNone/>
                      </a:pPr>
                      <a:r>
                        <a:rPr lang="de-DE"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Mag. Gerd PICHLER</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0970314"/>
                  </a:ext>
                </a:extLst>
              </a:tr>
              <a:tr h="220980">
                <a:tc>
                  <a:txBody>
                    <a:bodyPr/>
                    <a:lstStyle/>
                    <a:p>
                      <a:pPr>
                        <a:lnSpc>
                          <a:spcPct val="115000"/>
                        </a:lnSpc>
                        <a:buNone/>
                      </a:pPr>
                      <a:r>
                        <a:rPr lang="de-DE" sz="1100">
                          <a:effectLst/>
                          <a:latin typeface="Arial" panose="020B0604020202020204" pitchFamily="34" charset="0"/>
                          <a:ea typeface="Times New Roman" panose="02020603050405020304" pitchFamily="18" charset="0"/>
                          <a:cs typeface="Times New Roman" panose="02020603050405020304" pitchFamily="18" charset="0"/>
                        </a:rPr>
                        <a:t> </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9212165"/>
                  </a:ext>
                </a:extLst>
              </a:tr>
              <a:tr h="220980">
                <a:tc>
                  <a:txBody>
                    <a:bodyPr/>
                    <a:lstStyle/>
                    <a:p>
                      <a:pPr>
                        <a:lnSpc>
                          <a:spcPct val="115000"/>
                        </a:lnSpc>
                        <a:buNone/>
                      </a:pPr>
                      <a:r>
                        <a:rPr lang="de-DE"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WAHLVORSCHLAG DES AUSSCHUSSES: </a:t>
                      </a:r>
                      <a:endParaRPr lang="de-AT"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1411660"/>
                  </a:ext>
                </a:extLst>
              </a:tr>
              <a:tr h="220980">
                <a:tc>
                  <a:txBody>
                    <a:bodyPr/>
                    <a:lstStyle/>
                    <a:p>
                      <a:pPr>
                        <a:lnSpc>
                          <a:spcPct val="115000"/>
                        </a:lnSpc>
                        <a:buNone/>
                      </a:pPr>
                      <a:r>
                        <a:rPr lang="de-DE"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Mag. Martin FLATSCHER</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9266158"/>
                  </a:ext>
                </a:extLst>
              </a:tr>
              <a:tr h="220980">
                <a:tc>
                  <a:txBody>
                    <a:bodyPr/>
                    <a:lstStyle/>
                    <a:p>
                      <a:pPr>
                        <a:lnSpc>
                          <a:spcPct val="115000"/>
                        </a:lnSpc>
                        <a:buNone/>
                      </a:pPr>
                      <a:r>
                        <a:rPr lang="de-DE"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Dr. Peter KLAUNZER</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4737902"/>
                  </a:ext>
                </a:extLst>
              </a:tr>
              <a:tr h="220980">
                <a:tc>
                  <a:txBody>
                    <a:bodyPr/>
                    <a:lstStyle/>
                    <a:p>
                      <a:pPr>
                        <a:lnSpc>
                          <a:spcPct val="115000"/>
                        </a:lnSpc>
                        <a:buNone/>
                      </a:pPr>
                      <a:r>
                        <a:rPr lang="de-DE"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MMag. Dr. Thomas MILDNER</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6628280"/>
                  </a:ext>
                </a:extLst>
              </a:tr>
              <a:tr h="220980">
                <a:tc>
                  <a:txBody>
                    <a:bodyPr/>
                    <a:lstStyle/>
                    <a:p>
                      <a:pPr>
                        <a:lnSpc>
                          <a:spcPct val="115000"/>
                        </a:lnSpc>
                        <a:buNone/>
                      </a:pPr>
                      <a:r>
                        <a:rPr lang="de-DE"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Dr. Jasmin OBERLOHR</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3815902"/>
                  </a:ext>
                </a:extLst>
              </a:tr>
              <a:tr h="220980">
                <a:tc>
                  <a:txBody>
                    <a:bodyPr/>
                    <a:lstStyle/>
                    <a:p>
                      <a:pPr>
                        <a:lnSpc>
                          <a:spcPct val="115000"/>
                        </a:lnSpc>
                        <a:buNone/>
                      </a:pPr>
                      <a:r>
                        <a:rPr lang="de-DE"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Dr. Stephan RAINER</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5655059"/>
                  </a:ext>
                </a:extLst>
              </a:tr>
              <a:tr h="220980">
                <a:tc>
                  <a:txBody>
                    <a:bodyPr/>
                    <a:lstStyle/>
                    <a:p>
                      <a:pPr>
                        <a:lnSpc>
                          <a:spcPct val="115000"/>
                        </a:lnSpc>
                        <a:buNone/>
                      </a:pPr>
                      <a:r>
                        <a:rPr lang="de-DE"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MMag. Dr. Michael RÜCK</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266483"/>
                  </a:ext>
                </a:extLst>
              </a:tr>
              <a:tr h="220980">
                <a:tc>
                  <a:txBody>
                    <a:bodyPr/>
                    <a:lstStyle/>
                    <a:p>
                      <a:pPr>
                        <a:lnSpc>
                          <a:spcPct val="115000"/>
                        </a:lnSpc>
                        <a:buNone/>
                      </a:pPr>
                      <a:r>
                        <a:rPr lang="de-DE"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Dr. Andreas RUETZ</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5104012"/>
                  </a:ext>
                </a:extLst>
              </a:tr>
              <a:tr h="220980">
                <a:tc>
                  <a:txBody>
                    <a:bodyPr/>
                    <a:lstStyle/>
                    <a:p>
                      <a:pPr>
                        <a:lnSpc>
                          <a:spcPct val="115000"/>
                        </a:lnSpc>
                        <a:buNone/>
                      </a:pPr>
                      <a:r>
                        <a:rPr lang="de-DE"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Mag. Eva Johanna SUITNER-LOGAR, </a:t>
                      </a:r>
                      <a:r>
                        <a:rPr lang="de-DE" sz="11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BSc</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1605496"/>
                  </a:ext>
                </a:extLst>
              </a:tr>
              <a:tr h="220980">
                <a:tc>
                  <a:txBody>
                    <a:bodyPr/>
                    <a:lstStyle/>
                    <a:p>
                      <a:pPr>
                        <a:lnSpc>
                          <a:spcPct val="115000"/>
                        </a:lnSpc>
                        <a:buNone/>
                      </a:pPr>
                      <a:r>
                        <a:rPr lang="de-DE"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Mag. Dr. Lucas TSCHOL</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7424248"/>
                  </a:ext>
                </a:extLst>
              </a:tr>
              <a:tr h="220980">
                <a:tc>
                  <a:txBody>
                    <a:bodyPr/>
                    <a:lstStyle/>
                    <a:p>
                      <a:pPr>
                        <a:lnSpc>
                          <a:spcPct val="115000"/>
                        </a:lnSpc>
                        <a:buNone/>
                      </a:pPr>
                      <a:r>
                        <a:rPr lang="de-DE"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 Dr. Peter WALLNÖFER, LL.M.</a:t>
                      </a:r>
                      <a:endParaRPr lang="de-AT"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1863457"/>
                  </a:ext>
                </a:extLst>
              </a:tr>
            </a:tbl>
          </a:graphicData>
        </a:graphic>
      </p:graphicFrame>
      <p:sp>
        <p:nvSpPr>
          <p:cNvPr id="8" name="Rectangle 2">
            <a:extLst>
              <a:ext uri="{FF2B5EF4-FFF2-40B4-BE49-F238E27FC236}">
                <a16:creationId xmlns:a16="http://schemas.microsoft.com/office/drawing/2014/main" id="{E5F1799D-DF52-CDCA-175E-25585471D277}"/>
              </a:ext>
            </a:extLst>
          </p:cNvPr>
          <p:cNvSpPr>
            <a:spLocks noChangeArrowheads="1"/>
          </p:cNvSpPr>
          <p:nvPr/>
        </p:nvSpPr>
        <p:spPr bwMode="auto">
          <a:xfrm>
            <a:off x="1966913" y="22050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AT"/>
          </a:p>
        </p:txBody>
      </p:sp>
    </p:spTree>
    <p:extLst>
      <p:ext uri="{BB962C8B-B14F-4D97-AF65-F5344CB8AC3E}">
        <p14:creationId xmlns:p14="http://schemas.microsoft.com/office/powerpoint/2010/main" val="774653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7348" y="260648"/>
            <a:ext cx="8229600" cy="985837"/>
          </a:xfrm>
        </p:spPr>
        <p:txBody>
          <a:bodyPr/>
          <a:lstStyle/>
          <a:p>
            <a:r>
              <a:rPr lang="de-DE" sz="2800" b="1" dirty="0">
                <a:solidFill>
                  <a:schemeClr val="tx1">
                    <a:lumMod val="65000"/>
                    <a:lumOff val="35000"/>
                  </a:schemeClr>
                </a:solidFill>
                <a:latin typeface="Univers" pitchFamily="34"/>
              </a:rPr>
              <a:t>Hinweis</a:t>
            </a: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F96CA635-920B-4B2F-AAB3-9E23DC9B2199}"/>
              </a:ext>
            </a:extLst>
          </p:cNvPr>
          <p:cNvSpPr>
            <a:spLocks noGrp="1"/>
          </p:cNvSpPr>
          <p:nvPr>
            <p:ph idx="1"/>
          </p:nvPr>
        </p:nvSpPr>
        <p:spPr>
          <a:xfrm>
            <a:off x="280877" y="1297129"/>
            <a:ext cx="8229600" cy="5444239"/>
          </a:xfrm>
        </p:spPr>
        <p:txBody>
          <a:bodyPr/>
          <a:lstStyle/>
          <a:p>
            <a:pPr marL="0" indent="0">
              <a:spcBef>
                <a:spcPts val="600"/>
              </a:spcBef>
              <a:buNone/>
            </a:pPr>
            <a:r>
              <a:rPr lang="de-DE" dirty="0">
                <a:solidFill>
                  <a:schemeClr val="tx1">
                    <a:lumMod val="65000"/>
                    <a:lumOff val="35000"/>
                  </a:schemeClr>
                </a:solidFill>
                <a:latin typeface="Univers" pitchFamily="18"/>
              </a:rPr>
              <a:t>Bitte verlassen Sie die Vollversammlung nicht vorzeitig, da noch wichtige Abstimmungen durchzuführen sind und anschließend an die Vollversammlung die Informationsveranstaltung über die Versorgungseinrichtung der österreichischen Rechtsanwaltschaft VÖR stattfindet.</a:t>
            </a:r>
          </a:p>
          <a:p>
            <a:pPr marL="0" indent="0">
              <a:spcBef>
                <a:spcPts val="600"/>
              </a:spcBef>
              <a:buNone/>
            </a:pPr>
            <a:endParaRPr lang="de-DE" dirty="0">
              <a:solidFill>
                <a:schemeClr val="tx1">
                  <a:lumMod val="65000"/>
                  <a:lumOff val="35000"/>
                </a:schemeClr>
              </a:solidFill>
              <a:latin typeface="Univers" pitchFamily="18"/>
            </a:endParaRPr>
          </a:p>
          <a:p>
            <a:pPr>
              <a:spcBef>
                <a:spcPts val="600"/>
              </a:spcBef>
            </a:pPr>
            <a:endParaRPr lang="de-DE" dirty="0">
              <a:solidFill>
                <a:schemeClr val="tx1">
                  <a:lumMod val="65000"/>
                  <a:lumOff val="35000"/>
                </a:schemeClr>
              </a:solidFill>
              <a:latin typeface="Univers" pitchFamily="18"/>
            </a:endParaRPr>
          </a:p>
          <a:p>
            <a:pPr marL="0" indent="0">
              <a:spcBef>
                <a:spcPts val="600"/>
              </a:spcBef>
              <a:buNone/>
            </a:pPr>
            <a:endParaRPr lang="de-DE" dirty="0">
              <a:solidFill>
                <a:schemeClr val="tx1">
                  <a:lumMod val="65000"/>
                  <a:lumOff val="35000"/>
                </a:schemeClr>
              </a:solidFill>
              <a:latin typeface="Univers" pitchFamily="18"/>
            </a:endParaRPr>
          </a:p>
        </p:txBody>
      </p:sp>
    </p:spTree>
    <p:extLst>
      <p:ext uri="{BB962C8B-B14F-4D97-AF65-F5344CB8AC3E}">
        <p14:creationId xmlns:p14="http://schemas.microsoft.com/office/powerpoint/2010/main" val="2195912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2FC9C-30AF-747A-5FCC-D12EC7F02C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F4C70C7-B3CE-9ACB-6C3B-04E099C686C2}"/>
              </a:ext>
            </a:extLst>
          </p:cNvPr>
          <p:cNvSpPr>
            <a:spLocks noGrp="1"/>
          </p:cNvSpPr>
          <p:nvPr>
            <p:ph type="title"/>
          </p:nvPr>
        </p:nvSpPr>
        <p:spPr>
          <a:xfrm>
            <a:off x="287348" y="260648"/>
            <a:ext cx="8229600" cy="985837"/>
          </a:xfrm>
        </p:spPr>
        <p:txBody>
          <a:bodyPr/>
          <a:lstStyle/>
          <a:p>
            <a:r>
              <a:rPr lang="de-DE" sz="2800" b="1" dirty="0">
                <a:solidFill>
                  <a:schemeClr val="tx1">
                    <a:lumMod val="65000"/>
                    <a:lumOff val="35000"/>
                  </a:schemeClr>
                </a:solidFill>
                <a:latin typeface="Univers" pitchFamily="34"/>
              </a:rPr>
              <a:t>Hinweis</a:t>
            </a: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F0DD5DA6-433E-00ED-A8A0-19E7D8962404}"/>
              </a:ext>
            </a:extLst>
          </p:cNvPr>
          <p:cNvSpPr>
            <a:spLocks noGrp="1"/>
          </p:cNvSpPr>
          <p:nvPr>
            <p:ph idx="1"/>
          </p:nvPr>
        </p:nvSpPr>
        <p:spPr>
          <a:xfrm>
            <a:off x="280877" y="1297129"/>
            <a:ext cx="8229600" cy="5444239"/>
          </a:xfrm>
        </p:spPr>
        <p:txBody>
          <a:bodyPr/>
          <a:lstStyle/>
          <a:p>
            <a:pPr marL="0" indent="0">
              <a:spcBef>
                <a:spcPts val="600"/>
              </a:spcBef>
              <a:buNone/>
            </a:pPr>
            <a:r>
              <a:rPr lang="de-DE" dirty="0">
                <a:solidFill>
                  <a:schemeClr val="tx1">
                    <a:lumMod val="65000"/>
                    <a:lumOff val="35000"/>
                  </a:schemeClr>
                </a:solidFill>
                <a:latin typeface="Univers" pitchFamily="18"/>
              </a:rPr>
              <a:t>Über einen Beitritt der Tiroler Rechtsanwaltskammer zur VÖR entscheidet die Vollversammlung.</a:t>
            </a:r>
          </a:p>
          <a:p>
            <a:pPr marL="0" indent="0">
              <a:spcBef>
                <a:spcPts val="600"/>
              </a:spcBef>
              <a:buNone/>
            </a:pPr>
            <a:endParaRPr lang="de-DE" dirty="0">
              <a:solidFill>
                <a:schemeClr val="tx1">
                  <a:lumMod val="65000"/>
                  <a:lumOff val="35000"/>
                </a:schemeClr>
              </a:solidFill>
              <a:latin typeface="Univers" pitchFamily="18"/>
            </a:endParaRPr>
          </a:p>
          <a:p>
            <a:pPr marL="0" indent="0">
              <a:spcBef>
                <a:spcPts val="600"/>
              </a:spcBef>
              <a:buNone/>
            </a:pPr>
            <a:r>
              <a:rPr lang="de-DE" dirty="0">
                <a:solidFill>
                  <a:schemeClr val="tx1">
                    <a:lumMod val="65000"/>
                    <a:lumOff val="35000"/>
                  </a:schemeClr>
                </a:solidFill>
                <a:latin typeface="Univers" pitchFamily="18"/>
              </a:rPr>
              <a:t>Die Abstimmung ist voraussichtlich Anfang 2027 – abhängig vom Ausgang der Abstimmung der Wiener Rechtsanwaltskammer am 18.11.2026 – geplant.</a:t>
            </a:r>
          </a:p>
          <a:p>
            <a:pPr marL="0" indent="0">
              <a:spcBef>
                <a:spcPts val="600"/>
              </a:spcBef>
              <a:buNone/>
            </a:pPr>
            <a:endParaRPr lang="de-DE" dirty="0">
              <a:solidFill>
                <a:schemeClr val="tx1">
                  <a:lumMod val="65000"/>
                  <a:lumOff val="35000"/>
                </a:schemeClr>
              </a:solidFill>
              <a:latin typeface="Univers" pitchFamily="18"/>
            </a:endParaRPr>
          </a:p>
          <a:p>
            <a:pPr marL="0" indent="0">
              <a:spcBef>
                <a:spcPts val="600"/>
              </a:spcBef>
              <a:buNone/>
            </a:pPr>
            <a:r>
              <a:rPr lang="de-DE" dirty="0">
                <a:solidFill>
                  <a:schemeClr val="tx1">
                    <a:lumMod val="65000"/>
                    <a:lumOff val="35000"/>
                  </a:schemeClr>
                </a:solidFill>
                <a:latin typeface="Univers" pitchFamily="18"/>
              </a:rPr>
              <a:t>Auf Grund der unterschiedlichen finanziellen Ausgestaltung der einzelnen Versorgungseinrichtungen Teil A in den einzelnen Länderkammern wird der Ausschuss bei einer negativen Abstimmung der Wiener Rechtsanwaltskammer oder einer Anfechtung den Tiroler Abstimmungstermin aussetzen.</a:t>
            </a:r>
          </a:p>
          <a:p>
            <a:pPr marL="0" indent="0">
              <a:spcBef>
                <a:spcPts val="600"/>
              </a:spcBef>
              <a:buNone/>
            </a:pPr>
            <a:endParaRPr lang="de-DE" dirty="0">
              <a:solidFill>
                <a:schemeClr val="tx1">
                  <a:lumMod val="65000"/>
                  <a:lumOff val="35000"/>
                </a:schemeClr>
              </a:solidFill>
              <a:latin typeface="Univers" pitchFamily="18"/>
            </a:endParaRPr>
          </a:p>
          <a:p>
            <a:pPr>
              <a:spcBef>
                <a:spcPts val="600"/>
              </a:spcBef>
            </a:pPr>
            <a:endParaRPr lang="de-DE" dirty="0">
              <a:solidFill>
                <a:schemeClr val="tx1">
                  <a:lumMod val="65000"/>
                  <a:lumOff val="35000"/>
                </a:schemeClr>
              </a:solidFill>
              <a:latin typeface="Univers" pitchFamily="18"/>
            </a:endParaRPr>
          </a:p>
          <a:p>
            <a:pPr marL="0" indent="0">
              <a:spcBef>
                <a:spcPts val="600"/>
              </a:spcBef>
              <a:buNone/>
            </a:pPr>
            <a:endParaRPr lang="de-DE" dirty="0">
              <a:solidFill>
                <a:schemeClr val="tx1">
                  <a:lumMod val="65000"/>
                  <a:lumOff val="35000"/>
                </a:schemeClr>
              </a:solidFill>
              <a:latin typeface="Univers" pitchFamily="18"/>
            </a:endParaRPr>
          </a:p>
        </p:txBody>
      </p:sp>
    </p:spTree>
    <p:extLst>
      <p:ext uri="{BB962C8B-B14F-4D97-AF65-F5344CB8AC3E}">
        <p14:creationId xmlns:p14="http://schemas.microsoft.com/office/powerpoint/2010/main" val="3817764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5B426-ADF9-3312-731F-1E3DAE416C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EF8C99-2ADB-6CD3-55BB-242ED4248C05}"/>
              </a:ext>
            </a:extLst>
          </p:cNvPr>
          <p:cNvSpPr>
            <a:spLocks noGrp="1"/>
          </p:cNvSpPr>
          <p:nvPr>
            <p:ph type="title"/>
          </p:nvPr>
        </p:nvSpPr>
        <p:spPr>
          <a:xfrm>
            <a:off x="280909" y="260648"/>
            <a:ext cx="8229600" cy="985837"/>
          </a:xfrm>
        </p:spPr>
        <p:txBody>
          <a:bodyPr/>
          <a:lstStyle/>
          <a:p>
            <a:r>
              <a:rPr lang="de-AT" dirty="0">
                <a:solidFill>
                  <a:schemeClr val="tx1">
                    <a:lumMod val="65000"/>
                    <a:lumOff val="35000"/>
                  </a:schemeClr>
                </a:solidFill>
              </a:rPr>
              <a:t>Anschließende Informationsveranstaltung – VÖR</a:t>
            </a:r>
            <a:br>
              <a:rPr lang="de-AT" dirty="0">
                <a:solidFill>
                  <a:schemeClr val="tx1">
                    <a:lumMod val="65000"/>
                    <a:lumOff val="35000"/>
                  </a:schemeClr>
                </a:solidFill>
              </a:rPr>
            </a:b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DD83F8DB-A911-B7BD-0140-48B044132B18}"/>
              </a:ext>
            </a:extLst>
          </p:cNvPr>
          <p:cNvSpPr>
            <a:spLocks noGrp="1"/>
          </p:cNvSpPr>
          <p:nvPr>
            <p:ph idx="1"/>
          </p:nvPr>
        </p:nvSpPr>
        <p:spPr>
          <a:xfrm>
            <a:off x="611560" y="1302219"/>
            <a:ext cx="7776864" cy="4525963"/>
          </a:xfrm>
        </p:spPr>
        <p:txBody>
          <a:bodyPr/>
          <a:lstStyle/>
          <a:p>
            <a:pPr marL="0" indent="0">
              <a:spcBef>
                <a:spcPts val="600"/>
              </a:spcBef>
              <a:buNone/>
            </a:pPr>
            <a:r>
              <a:rPr lang="de-DE" dirty="0">
                <a:solidFill>
                  <a:schemeClr val="tx1">
                    <a:lumMod val="65000"/>
                    <a:lumOff val="35000"/>
                  </a:schemeClr>
                </a:solidFill>
                <a:latin typeface="Univers" pitchFamily="18"/>
              </a:rPr>
              <a:t>Zur Informationsveranstaltung wurden auch die Pensionistinnen und Pensionisten der Tiroler Rechtsanwaltskammer eingeladen, die in die Hauptversammlung der VÖR eigene Vertreter wählen können.</a:t>
            </a:r>
          </a:p>
          <a:p>
            <a:pPr marL="0" indent="0">
              <a:spcBef>
                <a:spcPts val="600"/>
              </a:spcBef>
              <a:buNone/>
            </a:pPr>
            <a:r>
              <a:rPr lang="de-DE" dirty="0">
                <a:solidFill>
                  <a:schemeClr val="tx1">
                    <a:lumMod val="65000"/>
                    <a:lumOff val="35000"/>
                  </a:schemeClr>
                </a:solidFill>
                <a:latin typeface="Univers" pitchFamily="18"/>
              </a:rPr>
              <a:t>Österreichweit sind drei </a:t>
            </a:r>
            <a:r>
              <a:rPr lang="de-DE" dirty="0" err="1">
                <a:solidFill>
                  <a:schemeClr val="tx1">
                    <a:lumMod val="65000"/>
                    <a:lumOff val="35000"/>
                  </a:schemeClr>
                </a:solidFill>
                <a:latin typeface="Univers" pitchFamily="18"/>
              </a:rPr>
              <a:t>Pensionistenvertreter</a:t>
            </a:r>
            <a:r>
              <a:rPr lang="de-DE" dirty="0">
                <a:solidFill>
                  <a:schemeClr val="tx1">
                    <a:lumMod val="65000"/>
                    <a:lumOff val="35000"/>
                  </a:schemeClr>
                </a:solidFill>
                <a:latin typeface="Univers" pitchFamily="18"/>
              </a:rPr>
              <a:t> vorgesehen.</a:t>
            </a:r>
          </a:p>
          <a:p>
            <a:pPr marL="0" indent="0">
              <a:spcBef>
                <a:spcPts val="600"/>
              </a:spcBef>
              <a:buNone/>
            </a:pPr>
            <a:r>
              <a:rPr lang="de-DE" dirty="0">
                <a:solidFill>
                  <a:schemeClr val="tx1">
                    <a:lumMod val="65000"/>
                    <a:lumOff val="35000"/>
                  </a:schemeClr>
                </a:solidFill>
                <a:latin typeface="Univers" pitchFamily="18"/>
              </a:rPr>
              <a:t>Die erste Wahl der </a:t>
            </a:r>
            <a:r>
              <a:rPr lang="de-DE" dirty="0" err="1">
                <a:solidFill>
                  <a:schemeClr val="tx1">
                    <a:lumMod val="65000"/>
                    <a:lumOff val="35000"/>
                  </a:schemeClr>
                </a:solidFill>
                <a:latin typeface="Univers" pitchFamily="18"/>
              </a:rPr>
              <a:t>Pensionistenvertreter</a:t>
            </a:r>
            <a:r>
              <a:rPr lang="de-DE" dirty="0">
                <a:solidFill>
                  <a:schemeClr val="tx1">
                    <a:lumMod val="65000"/>
                    <a:lumOff val="35000"/>
                  </a:schemeClr>
                </a:solidFill>
                <a:latin typeface="Univers" pitchFamily="18"/>
              </a:rPr>
              <a:t> wird bis spätestens Ende März 2027 von der größten an der VÖR teilnehmenden Kammer durchgeführt.</a:t>
            </a:r>
          </a:p>
          <a:p>
            <a:pPr marL="0" indent="0">
              <a:spcBef>
                <a:spcPts val="600"/>
              </a:spcBef>
              <a:buNone/>
            </a:pPr>
            <a:r>
              <a:rPr lang="de-DE" dirty="0">
                <a:solidFill>
                  <a:schemeClr val="tx1">
                    <a:lumMod val="65000"/>
                    <a:lumOff val="35000"/>
                  </a:schemeClr>
                </a:solidFill>
                <a:latin typeface="Univers" pitchFamily="18"/>
              </a:rPr>
              <a:t>An diese Kammer sind auch die Bewerbungen zu richten.</a:t>
            </a:r>
          </a:p>
          <a:p>
            <a:pPr marL="457200" lvl="1" indent="0">
              <a:buNone/>
            </a:pPr>
            <a:endParaRPr lang="de-DE" dirty="0">
              <a:solidFill>
                <a:schemeClr val="tx1">
                  <a:lumMod val="65000"/>
                  <a:lumOff val="35000"/>
                </a:schemeClr>
              </a:solidFill>
            </a:endParaRPr>
          </a:p>
        </p:txBody>
      </p:sp>
    </p:spTree>
    <p:extLst>
      <p:ext uri="{BB962C8B-B14F-4D97-AF65-F5344CB8AC3E}">
        <p14:creationId xmlns:p14="http://schemas.microsoft.com/office/powerpoint/2010/main" val="4187976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4734" y="260648"/>
            <a:ext cx="8229600" cy="985837"/>
          </a:xfrm>
        </p:spPr>
        <p:txBody>
          <a:bodyPr/>
          <a:lstStyle/>
          <a:p>
            <a:r>
              <a:rPr lang="de-DE" sz="2800" b="1" dirty="0">
                <a:solidFill>
                  <a:schemeClr val="tx1">
                    <a:lumMod val="65000"/>
                    <a:lumOff val="35000"/>
                  </a:schemeClr>
                </a:solidFill>
                <a:latin typeface="Univers" pitchFamily="34"/>
              </a:rPr>
              <a:t>Abstimmungen über Anträge des Ausschusses</a:t>
            </a: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F96CA635-920B-4B2F-AAB3-9E23DC9B2199}"/>
              </a:ext>
            </a:extLst>
          </p:cNvPr>
          <p:cNvSpPr>
            <a:spLocks noGrp="1"/>
          </p:cNvSpPr>
          <p:nvPr>
            <p:ph idx="1"/>
          </p:nvPr>
        </p:nvSpPr>
        <p:spPr>
          <a:xfrm>
            <a:off x="280909" y="1295024"/>
            <a:ext cx="8229600" cy="4465166"/>
          </a:xfrm>
          <a:solidFill>
            <a:schemeClr val="bg1"/>
          </a:solidFill>
        </p:spPr>
        <p:txBody>
          <a:bodyPr/>
          <a:lstStyle/>
          <a:p>
            <a:pPr>
              <a:spcBef>
                <a:spcPts val="600"/>
              </a:spcBef>
            </a:pPr>
            <a:r>
              <a:rPr lang="de-DE" dirty="0">
                <a:solidFill>
                  <a:schemeClr val="tx1">
                    <a:lumMod val="65000"/>
                    <a:lumOff val="35000"/>
                  </a:schemeClr>
                </a:solidFill>
                <a:latin typeface="Univers" pitchFamily="18"/>
              </a:rPr>
              <a:t>Änderung der Geschäftsordnung für die Tiroler Rechtsanwaltskammer und deren Ausschuss</a:t>
            </a:r>
          </a:p>
          <a:p>
            <a:pPr>
              <a:spcBef>
                <a:spcPts val="600"/>
              </a:spcBef>
            </a:pPr>
            <a:r>
              <a:rPr lang="de-DE" dirty="0">
                <a:solidFill>
                  <a:schemeClr val="tx1">
                    <a:lumMod val="65000"/>
                    <a:lumOff val="35000"/>
                  </a:schemeClr>
                </a:solidFill>
                <a:latin typeface="Univers" pitchFamily="18"/>
              </a:rPr>
              <a:t>Beitragsordnung 2027 (Kammerbeiträge)</a:t>
            </a:r>
          </a:p>
          <a:p>
            <a:pPr>
              <a:spcBef>
                <a:spcPts val="600"/>
              </a:spcBef>
            </a:pPr>
            <a:r>
              <a:rPr lang="de-DE" dirty="0">
                <a:solidFill>
                  <a:schemeClr val="tx1">
                    <a:lumMod val="65000"/>
                    <a:lumOff val="35000"/>
                  </a:schemeClr>
                </a:solidFill>
                <a:latin typeface="Univers" pitchFamily="18"/>
              </a:rPr>
              <a:t>Leistungs- und </a:t>
            </a:r>
            <a:r>
              <a:rPr lang="de-DE" dirty="0" err="1">
                <a:solidFill>
                  <a:schemeClr val="tx1">
                    <a:lumMod val="65000"/>
                    <a:lumOff val="35000"/>
                  </a:schemeClr>
                </a:solidFill>
                <a:latin typeface="Univers" pitchFamily="18"/>
              </a:rPr>
              <a:t>Umlagenordnung</a:t>
            </a:r>
            <a:r>
              <a:rPr lang="de-DE" dirty="0">
                <a:solidFill>
                  <a:schemeClr val="tx1">
                    <a:lumMod val="65000"/>
                    <a:lumOff val="35000"/>
                  </a:schemeClr>
                </a:solidFill>
                <a:latin typeface="Univers" pitchFamily="18"/>
              </a:rPr>
              <a:t> 2027 (Basisaltersrente und Pensionsbeitrag)</a:t>
            </a:r>
          </a:p>
          <a:p>
            <a:pPr>
              <a:spcBef>
                <a:spcPts val="600"/>
              </a:spcBef>
            </a:pPr>
            <a:r>
              <a:rPr lang="de-DE" sz="2400" dirty="0">
                <a:solidFill>
                  <a:schemeClr val="tx1">
                    <a:lumMod val="65000"/>
                    <a:lumOff val="35000"/>
                  </a:schemeClr>
                </a:solidFill>
                <a:latin typeface="Univers" pitchFamily="18"/>
              </a:rPr>
              <a:t>Rechnungsabschluss 2025</a:t>
            </a:r>
          </a:p>
          <a:p>
            <a:pPr>
              <a:spcBef>
                <a:spcPts val="600"/>
              </a:spcBef>
            </a:pPr>
            <a:r>
              <a:rPr lang="de-DE" dirty="0">
                <a:solidFill>
                  <a:schemeClr val="tx1">
                    <a:lumMod val="65000"/>
                    <a:lumOff val="35000"/>
                  </a:schemeClr>
                </a:solidFill>
                <a:latin typeface="Univers" pitchFamily="18"/>
              </a:rPr>
              <a:t>Kostenvoranschläge 2026 und 2027</a:t>
            </a:r>
            <a:endParaRPr lang="de-DE" sz="2400" dirty="0">
              <a:solidFill>
                <a:schemeClr val="tx1">
                  <a:lumMod val="65000"/>
                  <a:lumOff val="35000"/>
                </a:schemeClr>
              </a:solidFill>
              <a:latin typeface="Univers" pitchFamily="18"/>
            </a:endParaRPr>
          </a:p>
          <a:p>
            <a:pPr>
              <a:spcBef>
                <a:spcPts val="600"/>
              </a:spcBef>
            </a:pPr>
            <a:endParaRPr lang="de-DE" dirty="0">
              <a:solidFill>
                <a:schemeClr val="tx1">
                  <a:lumMod val="65000"/>
                  <a:lumOff val="35000"/>
                </a:schemeClr>
              </a:solidFill>
              <a:latin typeface="Univers" pitchFamily="18"/>
            </a:endParaRPr>
          </a:p>
          <a:p>
            <a:pPr>
              <a:spcBef>
                <a:spcPts val="600"/>
              </a:spcBef>
            </a:pPr>
            <a:endParaRPr lang="de-DE" dirty="0">
              <a:solidFill>
                <a:schemeClr val="tx1">
                  <a:lumMod val="65000"/>
                  <a:lumOff val="35000"/>
                </a:schemeClr>
              </a:solidFill>
              <a:highlight>
                <a:srgbClr val="FF0000"/>
              </a:highlight>
              <a:latin typeface="Univers" pitchFamily="18"/>
            </a:endParaRPr>
          </a:p>
          <a:p>
            <a:pPr marL="0" indent="0">
              <a:spcBef>
                <a:spcPts val="600"/>
              </a:spcBef>
              <a:buNone/>
            </a:pPr>
            <a:endParaRPr lang="de-DE" dirty="0">
              <a:solidFill>
                <a:schemeClr val="tx1">
                  <a:lumMod val="65000"/>
                  <a:lumOff val="35000"/>
                </a:schemeClr>
              </a:solidFill>
              <a:latin typeface="Univers" pitchFamily="18"/>
            </a:endParaRPr>
          </a:p>
          <a:p>
            <a:pPr>
              <a:spcBef>
                <a:spcPts val="600"/>
              </a:spcBef>
            </a:pPr>
            <a:endParaRPr lang="de-DE" dirty="0">
              <a:solidFill>
                <a:schemeClr val="tx1">
                  <a:lumMod val="65000"/>
                  <a:lumOff val="35000"/>
                </a:schemeClr>
              </a:solidFill>
              <a:latin typeface="Univers" pitchFamily="18"/>
            </a:endParaRPr>
          </a:p>
          <a:p>
            <a:pPr marL="0" indent="0">
              <a:spcBef>
                <a:spcPts val="600"/>
              </a:spcBef>
              <a:buNone/>
            </a:pPr>
            <a:endParaRPr lang="de-DE" dirty="0">
              <a:solidFill>
                <a:schemeClr val="tx1">
                  <a:lumMod val="65000"/>
                  <a:lumOff val="35000"/>
                </a:schemeClr>
              </a:solidFill>
              <a:latin typeface="Univers" pitchFamily="18"/>
            </a:endParaRPr>
          </a:p>
        </p:txBody>
      </p:sp>
    </p:spTree>
    <p:extLst>
      <p:ext uri="{BB962C8B-B14F-4D97-AF65-F5344CB8AC3E}">
        <p14:creationId xmlns:p14="http://schemas.microsoft.com/office/powerpoint/2010/main" val="3257442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800B6E-DE6D-F246-5364-7AFEE043FA75}"/>
              </a:ext>
            </a:extLst>
          </p:cNvPr>
          <p:cNvSpPr>
            <a:spLocks noGrp="1"/>
          </p:cNvSpPr>
          <p:nvPr>
            <p:ph type="title"/>
          </p:nvPr>
        </p:nvSpPr>
        <p:spPr>
          <a:xfrm>
            <a:off x="296369" y="476255"/>
            <a:ext cx="8229600" cy="792506"/>
          </a:xfrm>
        </p:spPr>
        <p:txBody>
          <a:bodyPr/>
          <a:lstStyle/>
          <a:p>
            <a:pPr>
              <a:spcBef>
                <a:spcPts val="600"/>
              </a:spcBef>
            </a:pPr>
            <a:r>
              <a:rPr lang="de-DE" dirty="0">
                <a:solidFill>
                  <a:schemeClr val="tx1">
                    <a:lumMod val="65000"/>
                    <a:lumOff val="35000"/>
                  </a:schemeClr>
                </a:solidFill>
                <a:latin typeface="Univers" pitchFamily="18"/>
              </a:rPr>
              <a:t>Änderungen der Geschäftsordnung für die Tiroler Rechtsanwaltskammer und deren Ausschuss</a:t>
            </a:r>
          </a:p>
        </p:txBody>
      </p:sp>
      <p:sp>
        <p:nvSpPr>
          <p:cNvPr id="3" name="Inhaltsplatzhalter 2">
            <a:extLst>
              <a:ext uri="{FF2B5EF4-FFF2-40B4-BE49-F238E27FC236}">
                <a16:creationId xmlns:a16="http://schemas.microsoft.com/office/drawing/2014/main" id="{FE90000E-CD2E-9F6F-FB3E-CA85AAC6D152}"/>
              </a:ext>
            </a:extLst>
          </p:cNvPr>
          <p:cNvSpPr>
            <a:spLocks noGrp="1"/>
          </p:cNvSpPr>
          <p:nvPr>
            <p:ph idx="1"/>
          </p:nvPr>
        </p:nvSpPr>
        <p:spPr>
          <a:xfrm>
            <a:off x="251520" y="1412776"/>
            <a:ext cx="8229600" cy="4525963"/>
          </a:xfrm>
        </p:spPr>
        <p:txBody>
          <a:bodyPr/>
          <a:lstStyle/>
          <a:p>
            <a:pPr algn="just">
              <a:buFontTx/>
              <a:buChar char="-"/>
            </a:pPr>
            <a:r>
              <a:rPr lang="de-DE" dirty="0">
                <a:solidFill>
                  <a:schemeClr val="tx1">
                    <a:lumMod val="65000"/>
                    <a:lumOff val="35000"/>
                  </a:schemeClr>
                </a:solidFill>
              </a:rPr>
              <a:t>In § 8: Konkretisierung des Wahlablaufes;</a:t>
            </a:r>
          </a:p>
          <a:p>
            <a:pPr algn="just">
              <a:buFontTx/>
              <a:buChar char="-"/>
            </a:pPr>
            <a:r>
              <a:rPr lang="de-DE" dirty="0">
                <a:solidFill>
                  <a:schemeClr val="tx1">
                    <a:lumMod val="65000"/>
                    <a:lumOff val="35000"/>
                  </a:schemeClr>
                </a:solidFill>
              </a:rPr>
              <a:t>In §§ 5 Abs. 2 und 11: Verlängerung der Fristen für die Verständigung der Kammermitglieder von der Vollversammlung und für die Erstellung des Protokolls der Vollversammlung von bisher zwei Wochen auf vier Wochen;</a:t>
            </a:r>
          </a:p>
          <a:p>
            <a:pPr algn="just">
              <a:buFontTx/>
              <a:buChar char="-"/>
            </a:pPr>
            <a:r>
              <a:rPr lang="de-AT" dirty="0">
                <a:solidFill>
                  <a:schemeClr val="tx1">
                    <a:lumMod val="65000"/>
                    <a:lumOff val="35000"/>
                  </a:schemeClr>
                </a:solidFill>
              </a:rPr>
              <a:t>In § 9: Briefabstimmung auch für Abstimmung über Beitritt zur VÖR und in jenen Fällen, in denen ein erhöhtes Abstimmungsquorum vorgesehen ist.                                                                                                                                                                                 </a:t>
            </a:r>
          </a:p>
          <a:p>
            <a:pPr marL="0" indent="0" algn="just">
              <a:buNone/>
            </a:pPr>
            <a:endParaRPr lang="de-AT" dirty="0">
              <a:solidFill>
                <a:schemeClr val="tx1">
                  <a:lumMod val="65000"/>
                  <a:lumOff val="35000"/>
                </a:schemeClr>
              </a:solidFill>
            </a:endParaRPr>
          </a:p>
          <a:p>
            <a:pPr marL="0" lvl="0" indent="0">
              <a:buNone/>
              <a:defRPr/>
            </a:pPr>
            <a:r>
              <a:rPr lang="de-DE" b="1" dirty="0">
                <a:solidFill>
                  <a:schemeClr val="tx1">
                    <a:lumMod val="65000"/>
                    <a:lumOff val="35000"/>
                  </a:schemeClr>
                </a:solidFill>
                <a:latin typeface="Univers" pitchFamily="18"/>
              </a:rPr>
              <a:t>Abstimmungsmodus: </a:t>
            </a:r>
          </a:p>
          <a:p>
            <a:pPr lvl="1">
              <a:spcBef>
                <a:spcPts val="600"/>
              </a:spcBef>
              <a:defRPr/>
            </a:pPr>
            <a:r>
              <a:rPr lang="de-DE" dirty="0">
                <a:solidFill>
                  <a:schemeClr val="tx1">
                    <a:lumMod val="65000"/>
                    <a:lumOff val="35000"/>
                  </a:schemeClr>
                </a:solidFill>
                <a:latin typeface="Univers" pitchFamily="18"/>
              </a:rPr>
              <a:t>Getrennte Abstimmung</a:t>
            </a:r>
          </a:p>
          <a:p>
            <a:pPr lvl="1">
              <a:spcBef>
                <a:spcPts val="600"/>
              </a:spcBef>
              <a:defRPr/>
            </a:pPr>
            <a:r>
              <a:rPr lang="de-DE" dirty="0">
                <a:solidFill>
                  <a:schemeClr val="tx1">
                    <a:lumMod val="65000"/>
                    <a:lumOff val="35000"/>
                  </a:schemeClr>
                </a:solidFill>
                <a:latin typeface="Univers" pitchFamily="18"/>
              </a:rPr>
              <a:t>RAA haben halbe Stimme</a:t>
            </a:r>
          </a:p>
          <a:p>
            <a:pPr algn="just">
              <a:buFontTx/>
              <a:buChar char="-"/>
            </a:pPr>
            <a:endParaRPr lang="de-DE" sz="2000" dirty="0">
              <a:solidFill>
                <a:schemeClr val="tx1">
                  <a:lumMod val="65000"/>
                  <a:lumOff val="35000"/>
                </a:schemeClr>
              </a:solidFill>
            </a:endParaRPr>
          </a:p>
        </p:txBody>
      </p:sp>
    </p:spTree>
    <p:extLst>
      <p:ext uri="{BB962C8B-B14F-4D97-AF65-F5344CB8AC3E}">
        <p14:creationId xmlns:p14="http://schemas.microsoft.com/office/powerpoint/2010/main" val="39107929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7348" y="260648"/>
            <a:ext cx="8229600" cy="985837"/>
          </a:xfrm>
        </p:spPr>
        <p:txBody>
          <a:bodyPr/>
          <a:lstStyle/>
          <a:p>
            <a:r>
              <a:rPr lang="en-GB" sz="2800" b="1" dirty="0" err="1">
                <a:solidFill>
                  <a:schemeClr val="tx1">
                    <a:lumMod val="65000"/>
                    <a:lumOff val="35000"/>
                  </a:schemeClr>
                </a:solidFill>
                <a:latin typeface="Univers" pitchFamily="34"/>
              </a:rPr>
              <a:t>Beitragsordnung</a:t>
            </a:r>
            <a:r>
              <a:rPr lang="en-GB" sz="2800" b="1" dirty="0">
                <a:solidFill>
                  <a:schemeClr val="tx1">
                    <a:lumMod val="65000"/>
                    <a:lumOff val="35000"/>
                  </a:schemeClr>
                </a:solidFill>
                <a:latin typeface="Univers" pitchFamily="34"/>
              </a:rPr>
              <a:t> 2027 / </a:t>
            </a:r>
            <a:r>
              <a:rPr lang="en-GB" sz="2800" b="1" dirty="0" err="1">
                <a:solidFill>
                  <a:schemeClr val="tx1">
                    <a:lumMod val="65000"/>
                    <a:lumOff val="35000"/>
                  </a:schemeClr>
                </a:solidFill>
                <a:latin typeface="Univers" pitchFamily="34"/>
              </a:rPr>
              <a:t>Kammerbeiträge</a:t>
            </a:r>
            <a:endParaRPr lang="de-AT" dirty="0">
              <a:solidFill>
                <a:schemeClr val="tx1">
                  <a:lumMod val="65000"/>
                  <a:lumOff val="35000"/>
                </a:schemeClr>
              </a:solidFill>
            </a:endParaRPr>
          </a:p>
        </p:txBody>
      </p:sp>
      <p:sp>
        <p:nvSpPr>
          <p:cNvPr id="4" name="Inhaltsplatzhalter 3">
            <a:extLst>
              <a:ext uri="{FF2B5EF4-FFF2-40B4-BE49-F238E27FC236}">
                <a16:creationId xmlns:a16="http://schemas.microsoft.com/office/drawing/2014/main" id="{02FDDE94-5BC9-4CEC-BDEB-A0EAD588748D}"/>
              </a:ext>
            </a:extLst>
          </p:cNvPr>
          <p:cNvSpPr>
            <a:spLocks noGrp="1"/>
          </p:cNvSpPr>
          <p:nvPr>
            <p:ph idx="1"/>
          </p:nvPr>
        </p:nvSpPr>
        <p:spPr>
          <a:xfrm>
            <a:off x="203243" y="917742"/>
            <a:ext cx="8737514" cy="4525963"/>
          </a:xfrm>
        </p:spPr>
        <p:txBody>
          <a:bodyPr/>
          <a:lstStyle/>
          <a:p>
            <a:pPr marL="57150" indent="0">
              <a:buNone/>
            </a:pPr>
            <a:r>
              <a:rPr lang="de-DE" sz="2200" b="1" dirty="0">
                <a:solidFill>
                  <a:schemeClr val="tx1">
                    <a:lumMod val="65000"/>
                    <a:lumOff val="35000"/>
                  </a:schemeClr>
                </a:solidFill>
              </a:rPr>
              <a:t>Vorschlag des Ausschusses:</a:t>
            </a:r>
            <a:endParaRPr lang="de-DE" sz="2200" dirty="0">
              <a:solidFill>
                <a:schemeClr val="tx1">
                  <a:lumMod val="65000"/>
                  <a:lumOff val="35000"/>
                </a:schemeClr>
              </a:solidFill>
            </a:endParaRPr>
          </a:p>
          <a:p>
            <a:pPr marL="400050"/>
            <a:r>
              <a:rPr lang="de-DE" sz="2200" dirty="0">
                <a:solidFill>
                  <a:schemeClr val="tx1">
                    <a:lumMod val="65000"/>
                    <a:lumOff val="35000"/>
                  </a:schemeClr>
                </a:solidFill>
              </a:rPr>
              <a:t>Prämie zur Großschadenhaftpflichtversicherung:</a:t>
            </a:r>
            <a:br>
              <a:rPr lang="de-DE" sz="2200" dirty="0">
                <a:solidFill>
                  <a:schemeClr val="tx1">
                    <a:lumMod val="65000"/>
                    <a:lumOff val="35000"/>
                  </a:schemeClr>
                </a:solidFill>
              </a:rPr>
            </a:br>
            <a:r>
              <a:rPr lang="de-DE" sz="2200" dirty="0">
                <a:solidFill>
                  <a:schemeClr val="tx1">
                    <a:lumMod val="65000"/>
                    <a:lumOff val="35000"/>
                  </a:schemeClr>
                </a:solidFill>
              </a:rPr>
              <a:t>Reduktion für 2027 von EUR 1.013,80 auf EUR 943,50 jährlich</a:t>
            </a:r>
          </a:p>
          <a:p>
            <a:pPr marL="57150" indent="0">
              <a:buNone/>
            </a:pPr>
            <a:r>
              <a:rPr lang="de-DE" sz="2200" b="1" u="sng" dirty="0">
                <a:solidFill>
                  <a:schemeClr val="tx1">
                    <a:lumMod val="65000"/>
                    <a:lumOff val="35000"/>
                  </a:schemeClr>
                </a:solidFill>
              </a:rPr>
              <a:t>Unverändert gleich hoch wie 2026</a:t>
            </a:r>
            <a:r>
              <a:rPr lang="de-DE" sz="2200" dirty="0">
                <a:solidFill>
                  <a:schemeClr val="tx1">
                    <a:lumMod val="65000"/>
                    <a:lumOff val="35000"/>
                  </a:schemeClr>
                </a:solidFill>
              </a:rPr>
              <a:t>:</a:t>
            </a:r>
          </a:p>
          <a:p>
            <a:pPr marL="400050"/>
            <a:r>
              <a:rPr lang="de-DE" sz="2200" dirty="0">
                <a:solidFill>
                  <a:schemeClr val="tx1">
                    <a:lumMod val="65000"/>
                    <a:lumOff val="35000"/>
                  </a:schemeClr>
                </a:solidFill>
              </a:rPr>
              <a:t>Kammerbeitrag für RA und RAA</a:t>
            </a:r>
          </a:p>
          <a:p>
            <a:pPr marL="400050"/>
            <a:r>
              <a:rPr lang="de-DE" sz="2200" dirty="0">
                <a:solidFill>
                  <a:schemeClr val="tx1">
                    <a:lumMod val="65000"/>
                    <a:lumOff val="35000"/>
                  </a:schemeClr>
                </a:solidFill>
              </a:rPr>
              <a:t>Zuschläge zum Kammerbeitrag des RA</a:t>
            </a:r>
          </a:p>
          <a:p>
            <a:pPr marL="400050"/>
            <a:r>
              <a:rPr lang="de-DE" sz="2200" dirty="0">
                <a:solidFill>
                  <a:schemeClr val="tx1">
                    <a:lumMod val="65000"/>
                    <a:lumOff val="35000"/>
                  </a:schemeClr>
                </a:solidFill>
              </a:rPr>
              <a:t>Treuhandbuch- und Werbebeitrag</a:t>
            </a:r>
          </a:p>
          <a:p>
            <a:pPr marL="400050"/>
            <a:r>
              <a:rPr lang="de-DE" sz="2200" dirty="0">
                <a:solidFill>
                  <a:schemeClr val="tx1">
                    <a:lumMod val="65000"/>
                    <a:lumOff val="35000"/>
                  </a:schemeClr>
                </a:solidFill>
              </a:rPr>
              <a:t>Gebühren</a:t>
            </a:r>
          </a:p>
          <a:p>
            <a:pPr marL="400050"/>
            <a:r>
              <a:rPr lang="de-DE" sz="2200" dirty="0">
                <a:solidFill>
                  <a:schemeClr val="tx1">
                    <a:lumMod val="65000"/>
                    <a:lumOff val="35000"/>
                  </a:schemeClr>
                </a:solidFill>
              </a:rPr>
              <a:t>Prämien für Treuhandbuch- und Vertrauensschaden-versicherung</a:t>
            </a:r>
          </a:p>
          <a:p>
            <a:pPr marL="57150" indent="0">
              <a:buNone/>
            </a:pPr>
            <a:r>
              <a:rPr kumimoji="0" lang="de-DE" sz="2200" b="1" i="0" u="none" strike="noStrike" kern="1200" cap="none" spc="0" normalizeH="0" baseline="0" noProof="0" dirty="0">
                <a:ln>
                  <a:noFill/>
                </a:ln>
                <a:solidFill>
                  <a:prstClr val="black">
                    <a:lumMod val="65000"/>
                    <a:lumOff val="35000"/>
                  </a:prstClr>
                </a:solidFill>
                <a:effectLst/>
                <a:uLnTx/>
                <a:uFillTx/>
                <a:latin typeface="Univers" pitchFamily="18"/>
                <a:ea typeface="+mn-ea"/>
                <a:cs typeface="+mn-cs"/>
              </a:rPr>
              <a:t>Abstimmungsmodus: </a:t>
            </a:r>
          </a:p>
          <a:p>
            <a:pPr marL="742950" marR="0" lvl="1" indent="-285750" algn="l" defTabSz="914400" rtl="0" eaLnBrk="1" fontAlgn="base" latinLnBrk="0" hangingPunct="1">
              <a:lnSpc>
                <a:spcPct val="100000"/>
              </a:lnSpc>
              <a:spcBef>
                <a:spcPts val="600"/>
              </a:spcBef>
              <a:spcAft>
                <a:spcPct val="0"/>
              </a:spcAft>
              <a:buClrTx/>
              <a:buSzTx/>
              <a:buFont typeface="Arial" charset="0"/>
              <a:buChar char="–"/>
              <a:tabLst/>
              <a:defRPr/>
            </a:pPr>
            <a:r>
              <a:rPr kumimoji="0" lang="de-DE" sz="2200" b="0" i="0" u="none" strike="noStrike" kern="1200" cap="none" spc="0" normalizeH="0" baseline="0" noProof="0" dirty="0">
                <a:ln>
                  <a:noFill/>
                </a:ln>
                <a:solidFill>
                  <a:prstClr val="black">
                    <a:lumMod val="65000"/>
                    <a:lumOff val="35000"/>
                  </a:prstClr>
                </a:solidFill>
                <a:effectLst/>
                <a:uLnTx/>
                <a:uFillTx/>
                <a:latin typeface="Univers" pitchFamily="18"/>
                <a:ea typeface="+mn-ea"/>
                <a:cs typeface="+mn-cs"/>
              </a:rPr>
              <a:t>Gemeinsame Abstimmung</a:t>
            </a:r>
          </a:p>
          <a:p>
            <a:pPr marL="742950" marR="0" lvl="1" indent="-285750" algn="l" defTabSz="914400" rtl="0" eaLnBrk="1" fontAlgn="base" latinLnBrk="0" hangingPunct="1">
              <a:lnSpc>
                <a:spcPct val="100000"/>
              </a:lnSpc>
              <a:spcBef>
                <a:spcPts val="600"/>
              </a:spcBef>
              <a:spcAft>
                <a:spcPct val="0"/>
              </a:spcAft>
              <a:buClrTx/>
              <a:buSzTx/>
              <a:buFont typeface="Arial" charset="0"/>
              <a:buChar char="–"/>
              <a:tabLst/>
              <a:defRPr/>
            </a:pPr>
            <a:r>
              <a:rPr kumimoji="0" lang="de-DE" sz="2200" b="0" i="0" u="none" strike="noStrike" kern="1200" cap="none" spc="0" normalizeH="0" baseline="0" noProof="0" dirty="0">
                <a:ln>
                  <a:noFill/>
                </a:ln>
                <a:solidFill>
                  <a:prstClr val="black">
                    <a:lumMod val="65000"/>
                    <a:lumOff val="35000"/>
                  </a:prstClr>
                </a:solidFill>
                <a:effectLst/>
                <a:uLnTx/>
                <a:uFillTx/>
                <a:latin typeface="Univers" pitchFamily="18"/>
                <a:ea typeface="+mn-ea"/>
                <a:cs typeface="+mn-cs"/>
              </a:rPr>
              <a:t>RAA haben volle Stimme</a:t>
            </a:r>
          </a:p>
        </p:txBody>
      </p:sp>
    </p:spTree>
    <p:extLst>
      <p:ext uri="{BB962C8B-B14F-4D97-AF65-F5344CB8AC3E}">
        <p14:creationId xmlns:p14="http://schemas.microsoft.com/office/powerpoint/2010/main" val="309459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B1857D-140B-BDE4-F907-653E6AB3D704}"/>
              </a:ext>
            </a:extLst>
          </p:cNvPr>
          <p:cNvSpPr>
            <a:spLocks noGrp="1"/>
          </p:cNvSpPr>
          <p:nvPr>
            <p:ph type="title"/>
          </p:nvPr>
        </p:nvSpPr>
        <p:spPr>
          <a:xfrm>
            <a:off x="280909" y="260648"/>
            <a:ext cx="8229600" cy="985837"/>
          </a:xfrm>
        </p:spPr>
        <p:txBody>
          <a:bodyPr/>
          <a:lstStyle/>
          <a:p>
            <a:r>
              <a:rPr lang="de-DE" dirty="0">
                <a:solidFill>
                  <a:schemeClr val="tx1">
                    <a:lumMod val="65000"/>
                    <a:lumOff val="35000"/>
                  </a:schemeClr>
                </a:solidFill>
              </a:rPr>
              <a:t>Versorgungseinrichtung</a:t>
            </a:r>
            <a:endParaRPr lang="de-AT" dirty="0">
              <a:solidFill>
                <a:schemeClr val="tx1">
                  <a:lumMod val="65000"/>
                  <a:lumOff val="35000"/>
                </a:schemeClr>
              </a:solidFill>
            </a:endParaRPr>
          </a:p>
        </p:txBody>
      </p:sp>
      <p:sp>
        <p:nvSpPr>
          <p:cNvPr id="3" name="Inhaltsplatzhalter 2">
            <a:extLst>
              <a:ext uri="{FF2B5EF4-FFF2-40B4-BE49-F238E27FC236}">
                <a16:creationId xmlns:a16="http://schemas.microsoft.com/office/drawing/2014/main" id="{A91ED738-CEAF-C0E3-B36B-2D19409997D2}"/>
              </a:ext>
            </a:extLst>
          </p:cNvPr>
          <p:cNvSpPr>
            <a:spLocks noGrp="1"/>
          </p:cNvSpPr>
          <p:nvPr>
            <p:ph idx="1"/>
          </p:nvPr>
        </p:nvSpPr>
        <p:spPr>
          <a:xfrm>
            <a:off x="280909" y="1302219"/>
            <a:ext cx="8229600" cy="4525963"/>
          </a:xfrm>
        </p:spPr>
        <p:txBody>
          <a:bodyPr/>
          <a:lstStyle/>
          <a:p>
            <a:r>
              <a:rPr lang="de-DE" dirty="0">
                <a:solidFill>
                  <a:schemeClr val="tx1">
                    <a:lumMod val="65000"/>
                    <a:lumOff val="35000"/>
                  </a:schemeClr>
                </a:solidFill>
              </a:rPr>
              <a:t>Leistungsordnung  =  Basisaltersrente (BAR)</a:t>
            </a:r>
            <a:endParaRPr lang="de-AT" dirty="0">
              <a:solidFill>
                <a:schemeClr val="tx1">
                  <a:lumMod val="65000"/>
                  <a:lumOff val="35000"/>
                </a:schemeClr>
              </a:solidFill>
            </a:endParaRPr>
          </a:p>
          <a:p>
            <a:endParaRPr lang="de-DE" dirty="0">
              <a:solidFill>
                <a:schemeClr val="tx1">
                  <a:lumMod val="65000"/>
                  <a:lumOff val="35000"/>
                </a:schemeClr>
              </a:solidFill>
            </a:endParaRPr>
          </a:p>
          <a:p>
            <a:r>
              <a:rPr lang="de-DE" dirty="0" err="1">
                <a:solidFill>
                  <a:schemeClr val="tx1">
                    <a:lumMod val="65000"/>
                    <a:lumOff val="35000"/>
                  </a:schemeClr>
                </a:solidFill>
              </a:rPr>
              <a:t>Umlagenordnung</a:t>
            </a:r>
            <a:r>
              <a:rPr lang="de-DE" dirty="0">
                <a:solidFill>
                  <a:schemeClr val="tx1">
                    <a:lumMod val="65000"/>
                    <a:lumOff val="35000"/>
                  </a:schemeClr>
                </a:solidFill>
              </a:rPr>
              <a:t> = Pensionsbeiträge</a:t>
            </a:r>
          </a:p>
        </p:txBody>
      </p:sp>
    </p:spTree>
    <p:extLst>
      <p:ext uri="{BB962C8B-B14F-4D97-AF65-F5344CB8AC3E}">
        <p14:creationId xmlns:p14="http://schemas.microsoft.com/office/powerpoint/2010/main" val="15234821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E8346-2A33-81BB-78EA-24E166EC60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542CA39-7180-F456-0916-9E22304AF336}"/>
              </a:ext>
            </a:extLst>
          </p:cNvPr>
          <p:cNvSpPr>
            <a:spLocks noGrp="1"/>
          </p:cNvSpPr>
          <p:nvPr>
            <p:ph type="title"/>
          </p:nvPr>
        </p:nvSpPr>
        <p:spPr>
          <a:xfrm>
            <a:off x="287348" y="260648"/>
            <a:ext cx="8229600" cy="985837"/>
          </a:xfrm>
        </p:spPr>
        <p:txBody>
          <a:bodyPr/>
          <a:lstStyle/>
          <a:p>
            <a:r>
              <a:rPr lang="en-GB" sz="2800" b="1" dirty="0" err="1">
                <a:solidFill>
                  <a:schemeClr val="tx1">
                    <a:lumMod val="65000"/>
                    <a:lumOff val="35000"/>
                  </a:schemeClr>
                </a:solidFill>
                <a:latin typeface="Univers" pitchFamily="34"/>
              </a:rPr>
              <a:t>Leistungsordnung</a:t>
            </a:r>
            <a:r>
              <a:rPr lang="en-GB" dirty="0">
                <a:solidFill>
                  <a:schemeClr val="tx1">
                    <a:lumMod val="65000"/>
                    <a:lumOff val="35000"/>
                  </a:schemeClr>
                </a:solidFill>
                <a:latin typeface="Univers" pitchFamily="34"/>
              </a:rPr>
              <a:t> 2027 / </a:t>
            </a:r>
            <a:r>
              <a:rPr lang="de-DE" dirty="0">
                <a:solidFill>
                  <a:schemeClr val="tx1">
                    <a:lumMod val="65000"/>
                    <a:lumOff val="35000"/>
                  </a:schemeClr>
                </a:solidFill>
              </a:rPr>
              <a:t>Basisaltersrente</a:t>
            </a:r>
            <a:endParaRPr lang="de-AT" dirty="0">
              <a:solidFill>
                <a:schemeClr val="tx1">
                  <a:lumMod val="65000"/>
                  <a:lumOff val="35000"/>
                </a:schemeClr>
              </a:solidFill>
            </a:endParaRPr>
          </a:p>
        </p:txBody>
      </p:sp>
      <p:sp>
        <p:nvSpPr>
          <p:cNvPr id="4" name="Inhaltsplatzhalter 3">
            <a:extLst>
              <a:ext uri="{FF2B5EF4-FFF2-40B4-BE49-F238E27FC236}">
                <a16:creationId xmlns:a16="http://schemas.microsoft.com/office/drawing/2014/main" id="{8599574E-4F6C-A513-14D2-2CAC08FEBF26}"/>
              </a:ext>
            </a:extLst>
          </p:cNvPr>
          <p:cNvSpPr>
            <a:spLocks noGrp="1"/>
          </p:cNvSpPr>
          <p:nvPr>
            <p:ph idx="1"/>
          </p:nvPr>
        </p:nvSpPr>
        <p:spPr>
          <a:xfrm>
            <a:off x="229589" y="1302219"/>
            <a:ext cx="8229600" cy="4525963"/>
          </a:xfrm>
        </p:spPr>
        <p:txBody>
          <a:bodyPr/>
          <a:lstStyle/>
          <a:p>
            <a:pPr marL="57150" indent="0">
              <a:buNone/>
            </a:pPr>
            <a:r>
              <a:rPr lang="de-DE" b="1" dirty="0">
                <a:solidFill>
                  <a:schemeClr val="tx1">
                    <a:lumMod val="65000"/>
                    <a:lumOff val="35000"/>
                  </a:schemeClr>
                </a:solidFill>
              </a:rPr>
              <a:t>Vorschlag des Ausschusses:</a:t>
            </a:r>
          </a:p>
          <a:p>
            <a:pPr marL="57150" indent="0">
              <a:buNone/>
            </a:pPr>
            <a:endParaRPr lang="de-DE" dirty="0">
              <a:solidFill>
                <a:schemeClr val="tx1">
                  <a:lumMod val="65000"/>
                  <a:lumOff val="35000"/>
                </a:schemeClr>
              </a:solidFill>
            </a:endParaRPr>
          </a:p>
          <a:p>
            <a:pPr marL="57150" indent="0" algn="just">
              <a:buNone/>
            </a:pPr>
            <a:r>
              <a:rPr lang="de-DE" dirty="0">
                <a:solidFill>
                  <a:schemeClr val="tx1">
                    <a:lumMod val="65000"/>
                    <a:lumOff val="35000"/>
                  </a:schemeClr>
                </a:solidFill>
              </a:rPr>
              <a:t>Erhöhung der Basisaltersrente für 2027 um rund </a:t>
            </a:r>
          </a:p>
          <a:p>
            <a:pPr marL="57150" indent="0" algn="just">
              <a:buNone/>
            </a:pPr>
            <a:r>
              <a:rPr lang="de-DE" dirty="0">
                <a:solidFill>
                  <a:schemeClr val="tx1">
                    <a:lumMod val="65000"/>
                    <a:lumOff val="35000"/>
                  </a:schemeClr>
                </a:solidFill>
              </a:rPr>
              <a:t>3,2% p.a. auf € 3.053 brutto monatlich</a:t>
            </a:r>
          </a:p>
          <a:p>
            <a:pPr marL="57150" indent="0">
              <a:buNone/>
            </a:pPr>
            <a:endParaRPr lang="de-DE" dirty="0">
              <a:solidFill>
                <a:schemeClr val="tx1">
                  <a:lumMod val="65000"/>
                  <a:lumOff val="35000"/>
                </a:schemeClr>
              </a:solidFill>
            </a:endParaRPr>
          </a:p>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0" lang="de-DE" b="1" i="0" u="none" strike="noStrike" kern="1200" cap="none" spc="0" normalizeH="0" baseline="0" noProof="0" dirty="0">
                <a:ln>
                  <a:noFill/>
                </a:ln>
                <a:solidFill>
                  <a:schemeClr val="tx1">
                    <a:lumMod val="65000"/>
                    <a:lumOff val="35000"/>
                  </a:schemeClr>
                </a:solidFill>
                <a:effectLst/>
                <a:uLnTx/>
                <a:uFillTx/>
                <a:latin typeface="Univers" pitchFamily="18"/>
                <a:ea typeface="+mn-ea"/>
                <a:cs typeface="+mn-cs"/>
              </a:rPr>
              <a:t>Abstimmungsmodus: </a:t>
            </a:r>
          </a:p>
          <a:p>
            <a:pPr marL="742950" marR="0" lvl="1" indent="-285750" algn="l" defTabSz="914400" rtl="0" eaLnBrk="1" fontAlgn="base" latinLnBrk="0" hangingPunct="1">
              <a:lnSpc>
                <a:spcPct val="100000"/>
              </a:lnSpc>
              <a:spcBef>
                <a:spcPts val="600"/>
              </a:spcBef>
              <a:spcAft>
                <a:spcPct val="0"/>
              </a:spcAft>
              <a:buClrTx/>
              <a:buSzTx/>
              <a:buFont typeface="Arial" charset="0"/>
              <a:buChar char="–"/>
              <a:tabLst/>
              <a:defRPr/>
            </a:pPr>
            <a:r>
              <a:rPr kumimoji="0" lang="de-DE" b="0" i="0" u="none" strike="noStrike" kern="1200" cap="none" spc="0" normalizeH="0" baseline="0" noProof="0" dirty="0">
                <a:ln>
                  <a:noFill/>
                </a:ln>
                <a:solidFill>
                  <a:schemeClr val="tx1">
                    <a:lumMod val="65000"/>
                    <a:lumOff val="35000"/>
                  </a:schemeClr>
                </a:solidFill>
                <a:effectLst/>
                <a:uLnTx/>
                <a:uFillTx/>
                <a:latin typeface="Univers" pitchFamily="18"/>
                <a:ea typeface="+mn-ea"/>
                <a:cs typeface="+mn-cs"/>
              </a:rPr>
              <a:t>Getrennte Abstimmung</a:t>
            </a:r>
          </a:p>
          <a:p>
            <a:pPr marL="742950" marR="0" lvl="1" indent="-285750" algn="l" defTabSz="914400" rtl="0" eaLnBrk="1" fontAlgn="base" latinLnBrk="0" hangingPunct="1">
              <a:lnSpc>
                <a:spcPct val="100000"/>
              </a:lnSpc>
              <a:spcBef>
                <a:spcPts val="600"/>
              </a:spcBef>
              <a:spcAft>
                <a:spcPct val="0"/>
              </a:spcAft>
              <a:buClrTx/>
              <a:buSzTx/>
              <a:buFont typeface="Arial" charset="0"/>
              <a:buChar char="–"/>
              <a:tabLst/>
              <a:defRPr/>
            </a:pPr>
            <a:r>
              <a:rPr kumimoji="0" lang="de-DE" b="0" i="0" u="none" strike="noStrike" kern="1200" cap="none" spc="0" normalizeH="0" baseline="0" noProof="0" dirty="0">
                <a:ln>
                  <a:noFill/>
                </a:ln>
                <a:solidFill>
                  <a:schemeClr val="tx1">
                    <a:lumMod val="65000"/>
                    <a:lumOff val="35000"/>
                  </a:schemeClr>
                </a:solidFill>
                <a:effectLst/>
                <a:uLnTx/>
                <a:uFillTx/>
                <a:latin typeface="Univers" pitchFamily="18"/>
                <a:ea typeface="+mn-ea"/>
                <a:cs typeface="+mn-cs"/>
              </a:rPr>
              <a:t>RAA haben halbe Stimme</a:t>
            </a:r>
          </a:p>
        </p:txBody>
      </p:sp>
    </p:spTree>
    <p:extLst>
      <p:ext uri="{BB962C8B-B14F-4D97-AF65-F5344CB8AC3E}">
        <p14:creationId xmlns:p14="http://schemas.microsoft.com/office/powerpoint/2010/main" val="1494062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6348" y="620688"/>
            <a:ext cx="8229600" cy="699642"/>
          </a:xfrm>
        </p:spPr>
        <p:txBody>
          <a:bodyPr/>
          <a:lstStyle/>
          <a:p>
            <a:r>
              <a:rPr lang="en-GB" dirty="0" err="1">
                <a:solidFill>
                  <a:schemeClr val="tx1">
                    <a:lumMod val="65000"/>
                    <a:lumOff val="35000"/>
                  </a:schemeClr>
                </a:solidFill>
                <a:latin typeface="Univers" pitchFamily="34"/>
              </a:rPr>
              <a:t>Leistungsordnung</a:t>
            </a:r>
            <a:r>
              <a:rPr lang="en-GB" dirty="0">
                <a:solidFill>
                  <a:schemeClr val="tx1">
                    <a:lumMod val="65000"/>
                    <a:lumOff val="35000"/>
                  </a:schemeClr>
                </a:solidFill>
                <a:latin typeface="Univers" pitchFamily="34"/>
              </a:rPr>
              <a:t> –</a:t>
            </a:r>
            <a:br>
              <a:rPr lang="en-GB" dirty="0">
                <a:solidFill>
                  <a:schemeClr val="tx1">
                    <a:lumMod val="65000"/>
                    <a:lumOff val="35000"/>
                  </a:schemeClr>
                </a:solidFill>
                <a:latin typeface="Univers" pitchFamily="34"/>
              </a:rPr>
            </a:br>
            <a:r>
              <a:rPr lang="en-GB" dirty="0" err="1">
                <a:solidFill>
                  <a:schemeClr val="tx1">
                    <a:lumMod val="65000"/>
                    <a:lumOff val="35000"/>
                  </a:schemeClr>
                </a:solidFill>
                <a:latin typeface="Univers" pitchFamily="34"/>
              </a:rPr>
              <a:t>Entwicklung</a:t>
            </a:r>
            <a:r>
              <a:rPr lang="en-GB" dirty="0">
                <a:solidFill>
                  <a:schemeClr val="tx1">
                    <a:lumMod val="65000"/>
                    <a:lumOff val="35000"/>
                  </a:schemeClr>
                </a:solidFill>
                <a:latin typeface="Univers" pitchFamily="34"/>
              </a:rPr>
              <a:t> der Tiroler BAR </a:t>
            </a:r>
            <a:r>
              <a:rPr lang="en-GB" dirty="0" err="1">
                <a:solidFill>
                  <a:schemeClr val="tx1">
                    <a:lumMod val="65000"/>
                    <a:lumOff val="35000"/>
                  </a:schemeClr>
                </a:solidFill>
                <a:latin typeface="Univers" pitchFamily="34"/>
              </a:rPr>
              <a:t>seit</a:t>
            </a:r>
            <a:r>
              <a:rPr lang="en-GB" dirty="0">
                <a:solidFill>
                  <a:schemeClr val="tx1">
                    <a:lumMod val="65000"/>
                    <a:lumOff val="35000"/>
                  </a:schemeClr>
                </a:solidFill>
                <a:latin typeface="Univers" pitchFamily="34"/>
              </a:rPr>
              <a:t> 2019</a:t>
            </a:r>
            <a:endParaRPr lang="de-AT" dirty="0">
              <a:solidFill>
                <a:schemeClr val="tx1">
                  <a:lumMod val="65000"/>
                  <a:lumOff val="35000"/>
                </a:schemeClr>
              </a:solidFill>
              <a:highlight>
                <a:srgbClr val="FF0000"/>
              </a:highlight>
            </a:endParaRPr>
          </a:p>
        </p:txBody>
      </p:sp>
      <p:graphicFrame>
        <p:nvGraphicFramePr>
          <p:cNvPr id="7" name="Diagramm 6">
            <a:extLst>
              <a:ext uri="{FF2B5EF4-FFF2-40B4-BE49-F238E27FC236}">
                <a16:creationId xmlns:a16="http://schemas.microsoft.com/office/drawing/2014/main" id="{BA4B00AB-FF51-79B9-3AF9-8443DC4C7521}"/>
              </a:ext>
            </a:extLst>
          </p:cNvPr>
          <p:cNvGraphicFramePr>
            <a:graphicFrameLocks/>
          </p:cNvGraphicFramePr>
          <p:nvPr>
            <p:extLst>
              <p:ext uri="{D42A27DB-BD31-4B8C-83A1-F6EECF244321}">
                <p14:modId xmlns:p14="http://schemas.microsoft.com/office/powerpoint/2010/main" val="3461605559"/>
              </p:ext>
            </p:extLst>
          </p:nvPr>
        </p:nvGraphicFramePr>
        <p:xfrm>
          <a:off x="806400" y="1373744"/>
          <a:ext cx="7531200" cy="5151600"/>
        </p:xfrm>
        <a:graphic>
          <a:graphicData uri="http://schemas.openxmlformats.org/drawingml/2006/chart">
            <c:chart xmlns:c="http://schemas.openxmlformats.org/drawingml/2006/chart" xmlns:r="http://schemas.openxmlformats.org/officeDocument/2006/relationships" r:id="rId3"/>
          </a:graphicData>
        </a:graphic>
      </p:graphicFrame>
      <p:pic>
        <p:nvPicPr>
          <p:cNvPr id="5" name="Grafik 4">
            <a:extLst>
              <a:ext uri="{FF2B5EF4-FFF2-40B4-BE49-F238E27FC236}">
                <a16:creationId xmlns:a16="http://schemas.microsoft.com/office/drawing/2014/main" id="{CD9D7696-0EE2-39D5-0C0B-ECAC52412E16}"/>
              </a:ext>
            </a:extLst>
          </p:cNvPr>
          <p:cNvPicPr>
            <a:picLocks noChangeAspect="1"/>
          </p:cNvPicPr>
          <p:nvPr/>
        </p:nvPicPr>
        <p:blipFill>
          <a:blip r:embed="rId4"/>
          <a:stretch>
            <a:fillRect/>
          </a:stretch>
        </p:blipFill>
        <p:spPr>
          <a:xfrm>
            <a:off x="1115616" y="1412776"/>
            <a:ext cx="6696744" cy="5231831"/>
          </a:xfrm>
          <a:prstGeom prst="rect">
            <a:avLst/>
          </a:prstGeom>
        </p:spPr>
      </p:pic>
    </p:spTree>
    <p:extLst>
      <p:ext uri="{BB962C8B-B14F-4D97-AF65-F5344CB8AC3E}">
        <p14:creationId xmlns:p14="http://schemas.microsoft.com/office/powerpoint/2010/main" val="40123760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3998" y="476672"/>
            <a:ext cx="8229600" cy="985837"/>
          </a:xfrm>
        </p:spPr>
        <p:txBody>
          <a:bodyPr/>
          <a:lstStyle/>
          <a:p>
            <a:r>
              <a:rPr lang="en-GB" dirty="0" err="1">
                <a:solidFill>
                  <a:schemeClr val="tx1">
                    <a:lumMod val="65000"/>
                    <a:lumOff val="35000"/>
                  </a:schemeClr>
                </a:solidFill>
                <a:latin typeface="Univers" pitchFamily="34"/>
              </a:rPr>
              <a:t>Leistungsordnung</a:t>
            </a:r>
            <a:r>
              <a:rPr lang="en-GB" dirty="0">
                <a:solidFill>
                  <a:schemeClr val="tx1">
                    <a:lumMod val="65000"/>
                    <a:lumOff val="35000"/>
                  </a:schemeClr>
                </a:solidFill>
                <a:latin typeface="Univers" pitchFamily="34"/>
              </a:rPr>
              <a:t> –</a:t>
            </a:r>
            <a:br>
              <a:rPr lang="en-GB" dirty="0">
                <a:solidFill>
                  <a:schemeClr val="tx1">
                    <a:lumMod val="65000"/>
                    <a:lumOff val="35000"/>
                  </a:schemeClr>
                </a:solidFill>
                <a:latin typeface="Univers" pitchFamily="34"/>
              </a:rPr>
            </a:br>
            <a:r>
              <a:rPr lang="en-GB" dirty="0">
                <a:solidFill>
                  <a:schemeClr val="tx1">
                    <a:lumMod val="65000"/>
                    <a:lumOff val="35000"/>
                  </a:schemeClr>
                </a:solidFill>
                <a:latin typeface="Univers" pitchFamily="34"/>
              </a:rPr>
              <a:t>BAR 2025 </a:t>
            </a:r>
            <a:r>
              <a:rPr lang="en-GB" dirty="0" err="1">
                <a:solidFill>
                  <a:schemeClr val="tx1">
                    <a:lumMod val="65000"/>
                    <a:lumOff val="35000"/>
                  </a:schemeClr>
                </a:solidFill>
                <a:latin typeface="Univers" pitchFamily="34"/>
              </a:rPr>
              <a:t>im</a:t>
            </a:r>
            <a:r>
              <a:rPr lang="en-GB" dirty="0">
                <a:solidFill>
                  <a:schemeClr val="tx1">
                    <a:lumMod val="65000"/>
                    <a:lumOff val="35000"/>
                  </a:schemeClr>
                </a:solidFill>
                <a:latin typeface="Univers" pitchFamily="34"/>
              </a:rPr>
              <a:t> </a:t>
            </a:r>
            <a:r>
              <a:rPr lang="en-GB" dirty="0" err="1">
                <a:solidFill>
                  <a:schemeClr val="tx1">
                    <a:lumMod val="65000"/>
                    <a:lumOff val="35000"/>
                  </a:schemeClr>
                </a:solidFill>
                <a:latin typeface="Univers" pitchFamily="34"/>
              </a:rPr>
              <a:t>österreichweiten</a:t>
            </a:r>
            <a:r>
              <a:rPr lang="en-GB" dirty="0">
                <a:solidFill>
                  <a:schemeClr val="tx1">
                    <a:lumMod val="65000"/>
                    <a:lumOff val="35000"/>
                  </a:schemeClr>
                </a:solidFill>
                <a:latin typeface="Univers" pitchFamily="34"/>
              </a:rPr>
              <a:t> </a:t>
            </a:r>
            <a:r>
              <a:rPr lang="en-GB" dirty="0" err="1">
                <a:solidFill>
                  <a:schemeClr val="tx1">
                    <a:lumMod val="65000"/>
                    <a:lumOff val="35000"/>
                  </a:schemeClr>
                </a:solidFill>
                <a:latin typeface="Univers" pitchFamily="34"/>
              </a:rPr>
              <a:t>Vergleich</a:t>
            </a:r>
            <a:endParaRPr lang="de-AT" dirty="0">
              <a:solidFill>
                <a:schemeClr val="tx1">
                  <a:lumMod val="65000"/>
                  <a:lumOff val="35000"/>
                </a:schemeClr>
              </a:solidFill>
            </a:endParaRPr>
          </a:p>
        </p:txBody>
      </p:sp>
      <p:graphicFrame>
        <p:nvGraphicFramePr>
          <p:cNvPr id="15" name="Inhaltsplatzhalter 14">
            <a:extLst>
              <a:ext uri="{FF2B5EF4-FFF2-40B4-BE49-F238E27FC236}">
                <a16:creationId xmlns:a16="http://schemas.microsoft.com/office/drawing/2014/main" id="{7F042E84-02E1-39A7-A0B7-1E8EE297985E}"/>
              </a:ext>
            </a:extLst>
          </p:cNvPr>
          <p:cNvGraphicFramePr>
            <a:graphicFrameLocks noGrp="1"/>
          </p:cNvGraphicFramePr>
          <p:nvPr>
            <p:ph idx="1"/>
            <p:extLst>
              <p:ext uri="{D42A27DB-BD31-4B8C-83A1-F6EECF244321}">
                <p14:modId xmlns:p14="http://schemas.microsoft.com/office/powerpoint/2010/main" val="2226685353"/>
              </p:ext>
            </p:extLst>
          </p:nvPr>
        </p:nvGraphicFramePr>
        <p:xfrm>
          <a:off x="-276746" y="908720"/>
          <a:ext cx="8229600" cy="4525963"/>
        </p:xfrm>
        <a:graphic>
          <a:graphicData uri="http://schemas.openxmlformats.org/drawingml/2006/chart">
            <c:chart xmlns:c="http://schemas.openxmlformats.org/drawingml/2006/chart" xmlns:r="http://schemas.openxmlformats.org/officeDocument/2006/relationships" r:id="rId3"/>
          </a:graphicData>
        </a:graphic>
      </p:graphicFrame>
      <p:pic>
        <p:nvPicPr>
          <p:cNvPr id="10" name="Grafik 9">
            <a:extLst>
              <a:ext uri="{FF2B5EF4-FFF2-40B4-BE49-F238E27FC236}">
                <a16:creationId xmlns:a16="http://schemas.microsoft.com/office/drawing/2014/main" id="{7DD43A68-D8EC-2219-22FE-843E72DB8EBF}"/>
              </a:ext>
            </a:extLst>
          </p:cNvPr>
          <p:cNvPicPr>
            <a:picLocks noChangeAspect="1"/>
          </p:cNvPicPr>
          <p:nvPr/>
        </p:nvPicPr>
        <p:blipFill>
          <a:blip r:embed="rId4"/>
          <a:stretch>
            <a:fillRect/>
          </a:stretch>
        </p:blipFill>
        <p:spPr>
          <a:xfrm>
            <a:off x="915078" y="1556792"/>
            <a:ext cx="7313844" cy="4802337"/>
          </a:xfrm>
          <a:prstGeom prst="rect">
            <a:avLst/>
          </a:prstGeom>
        </p:spPr>
      </p:pic>
    </p:spTree>
    <p:extLst>
      <p:ext uri="{BB962C8B-B14F-4D97-AF65-F5344CB8AC3E}">
        <p14:creationId xmlns:p14="http://schemas.microsoft.com/office/powerpoint/2010/main" val="27441068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8AFDA-436A-9CF4-7FF5-1D3D5583514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E3F62E5-E11B-220D-A4C1-11C3F1085AAB}"/>
              </a:ext>
            </a:extLst>
          </p:cNvPr>
          <p:cNvSpPr>
            <a:spLocks noGrp="1"/>
          </p:cNvSpPr>
          <p:nvPr>
            <p:ph type="title"/>
          </p:nvPr>
        </p:nvSpPr>
        <p:spPr>
          <a:xfrm>
            <a:off x="287348" y="260648"/>
            <a:ext cx="8229600" cy="985837"/>
          </a:xfrm>
        </p:spPr>
        <p:txBody>
          <a:bodyPr/>
          <a:lstStyle/>
          <a:p>
            <a:r>
              <a:rPr lang="en-GB" sz="2800" b="1" dirty="0" err="1">
                <a:solidFill>
                  <a:schemeClr val="tx1">
                    <a:lumMod val="65000"/>
                    <a:lumOff val="35000"/>
                  </a:schemeClr>
                </a:solidFill>
                <a:latin typeface="Univers" pitchFamily="34"/>
              </a:rPr>
              <a:t>Umlagenordnung</a:t>
            </a:r>
            <a:r>
              <a:rPr lang="en-GB" dirty="0">
                <a:solidFill>
                  <a:schemeClr val="tx1">
                    <a:lumMod val="65000"/>
                    <a:lumOff val="35000"/>
                  </a:schemeClr>
                </a:solidFill>
                <a:latin typeface="Univers" pitchFamily="34"/>
              </a:rPr>
              <a:t> 2027 / </a:t>
            </a:r>
            <a:r>
              <a:rPr lang="en-GB" dirty="0" err="1">
                <a:solidFill>
                  <a:schemeClr val="tx1">
                    <a:lumMod val="65000"/>
                    <a:lumOff val="35000"/>
                  </a:schemeClr>
                </a:solidFill>
                <a:latin typeface="Univers" pitchFamily="34"/>
              </a:rPr>
              <a:t>Pensionsbeiträge</a:t>
            </a:r>
            <a:endParaRPr lang="de-AT" dirty="0">
              <a:solidFill>
                <a:schemeClr val="tx1">
                  <a:lumMod val="65000"/>
                  <a:lumOff val="35000"/>
                </a:schemeClr>
              </a:solidFill>
            </a:endParaRPr>
          </a:p>
        </p:txBody>
      </p:sp>
      <p:sp>
        <p:nvSpPr>
          <p:cNvPr id="4" name="Inhaltsplatzhalter 3">
            <a:extLst>
              <a:ext uri="{FF2B5EF4-FFF2-40B4-BE49-F238E27FC236}">
                <a16:creationId xmlns:a16="http://schemas.microsoft.com/office/drawing/2014/main" id="{98985E14-FE92-696D-3BEB-2AB72FA14628}"/>
              </a:ext>
            </a:extLst>
          </p:cNvPr>
          <p:cNvSpPr>
            <a:spLocks noGrp="1"/>
          </p:cNvSpPr>
          <p:nvPr>
            <p:ph idx="1"/>
          </p:nvPr>
        </p:nvSpPr>
        <p:spPr>
          <a:xfrm>
            <a:off x="229589" y="1299605"/>
            <a:ext cx="8229600" cy="4525963"/>
          </a:xfrm>
        </p:spPr>
        <p:txBody>
          <a:bodyPr/>
          <a:lstStyle/>
          <a:p>
            <a:pPr marL="57150" indent="0">
              <a:buNone/>
            </a:pPr>
            <a:r>
              <a:rPr lang="de-DE" sz="2200" b="1" dirty="0">
                <a:solidFill>
                  <a:schemeClr val="tx1">
                    <a:lumMod val="65000"/>
                    <a:lumOff val="35000"/>
                  </a:schemeClr>
                </a:solidFill>
              </a:rPr>
              <a:t>Vorschlag des Ausschusses:</a:t>
            </a:r>
            <a:endParaRPr lang="de-DE" sz="2200" dirty="0">
              <a:solidFill>
                <a:schemeClr val="tx1">
                  <a:lumMod val="65000"/>
                  <a:lumOff val="35000"/>
                </a:schemeClr>
              </a:solidFill>
            </a:endParaRPr>
          </a:p>
          <a:p>
            <a:pPr marL="400050"/>
            <a:r>
              <a:rPr lang="de-DE" sz="2200" dirty="0">
                <a:solidFill>
                  <a:schemeClr val="tx1">
                    <a:lumMod val="65000"/>
                    <a:lumOff val="35000"/>
                  </a:schemeClr>
                </a:solidFill>
              </a:rPr>
              <a:t>Versorgungseinrichtung Teil A</a:t>
            </a:r>
          </a:p>
          <a:p>
            <a:pPr marL="57150" indent="0">
              <a:buNone/>
            </a:pPr>
            <a:r>
              <a:rPr lang="de-DE" sz="2200" dirty="0">
                <a:solidFill>
                  <a:schemeClr val="tx1">
                    <a:lumMod val="65000"/>
                    <a:lumOff val="35000"/>
                  </a:schemeClr>
                </a:solidFill>
              </a:rPr>
              <a:t>Normbeitragserhöhung um € 96,50/Monat bzw. um rund 6,6% p.a. auf € 18.718/Jahr</a:t>
            </a:r>
          </a:p>
          <a:p>
            <a:pPr marL="57150" indent="0">
              <a:buNone/>
            </a:pPr>
            <a:r>
              <a:rPr lang="de-DE" sz="2200" dirty="0">
                <a:solidFill>
                  <a:schemeClr val="tx1">
                    <a:lumMod val="65000"/>
                    <a:lumOff val="35000"/>
                  </a:schemeClr>
                </a:solidFill>
              </a:rPr>
              <a:t>Anrechnung Pauschalvergütung: € 3.250 </a:t>
            </a:r>
          </a:p>
          <a:p>
            <a:pPr marL="57150" indent="0">
              <a:buNone/>
            </a:pPr>
            <a:r>
              <a:rPr lang="de-DE" sz="2200" dirty="0">
                <a:solidFill>
                  <a:schemeClr val="tx1">
                    <a:lumMod val="65000"/>
                    <a:lumOff val="35000"/>
                  </a:schemeClr>
                </a:solidFill>
              </a:rPr>
              <a:t>Zahlbeitrag RA: € 15.468</a:t>
            </a:r>
          </a:p>
          <a:p>
            <a:pPr marL="57150" indent="0">
              <a:buNone/>
            </a:pPr>
            <a:r>
              <a:rPr lang="de-DE" sz="2200" dirty="0">
                <a:solidFill>
                  <a:schemeClr val="tx1">
                    <a:lumMod val="65000"/>
                    <a:lumOff val="35000"/>
                  </a:schemeClr>
                </a:solidFill>
              </a:rPr>
              <a:t>Zahlbeitrag RAA: € 7.200</a:t>
            </a:r>
          </a:p>
          <a:p>
            <a:pPr marL="57150" indent="0">
              <a:buNone/>
            </a:pPr>
            <a:r>
              <a:rPr lang="de-DE" sz="2200" b="1" dirty="0">
                <a:solidFill>
                  <a:schemeClr val="tx1">
                    <a:lumMod val="65000"/>
                    <a:lumOff val="35000"/>
                  </a:schemeClr>
                </a:solidFill>
              </a:rPr>
              <a:t>Wichtige Befreiungs- und Ermäßigungsmöglichkeiten bei Elternschaft zur besseren Vereinbarkeit von Familie und Beruf</a:t>
            </a:r>
          </a:p>
          <a:p>
            <a:pPr marL="400050"/>
            <a:r>
              <a:rPr lang="de-DE" sz="2200" dirty="0">
                <a:solidFill>
                  <a:schemeClr val="tx1">
                    <a:lumMod val="65000"/>
                    <a:lumOff val="35000"/>
                  </a:schemeClr>
                </a:solidFill>
              </a:rPr>
              <a:t>Versorgungseinrichtung Teil B - Zahlbeitrag RA: € 6.800</a:t>
            </a:r>
          </a:p>
          <a:p>
            <a:pPr marL="0" lvl="0" indent="0">
              <a:buNone/>
              <a:defRPr/>
            </a:pPr>
            <a:r>
              <a:rPr lang="de-DE" sz="2200" b="1" dirty="0">
                <a:solidFill>
                  <a:prstClr val="black">
                    <a:lumMod val="65000"/>
                    <a:lumOff val="35000"/>
                  </a:prstClr>
                </a:solidFill>
                <a:latin typeface="Univers" pitchFamily="18"/>
              </a:rPr>
              <a:t>Abstimmungsmodus: </a:t>
            </a:r>
          </a:p>
          <a:p>
            <a:pPr lvl="1">
              <a:spcBef>
                <a:spcPts val="600"/>
              </a:spcBef>
              <a:defRPr/>
            </a:pPr>
            <a:r>
              <a:rPr lang="de-DE" sz="2200" dirty="0">
                <a:solidFill>
                  <a:prstClr val="black">
                    <a:lumMod val="65000"/>
                    <a:lumOff val="35000"/>
                  </a:prstClr>
                </a:solidFill>
                <a:latin typeface="Univers" pitchFamily="18"/>
              </a:rPr>
              <a:t>Gemeinsame Abstimmung</a:t>
            </a:r>
          </a:p>
          <a:p>
            <a:pPr lvl="1">
              <a:spcBef>
                <a:spcPts val="600"/>
              </a:spcBef>
              <a:defRPr/>
            </a:pPr>
            <a:r>
              <a:rPr lang="de-DE" sz="2200" dirty="0">
                <a:solidFill>
                  <a:prstClr val="black">
                    <a:lumMod val="65000"/>
                    <a:lumOff val="35000"/>
                  </a:prstClr>
                </a:solidFill>
                <a:latin typeface="Univers" pitchFamily="18"/>
              </a:rPr>
              <a:t>RAA haben volle Stimme</a:t>
            </a:r>
          </a:p>
          <a:p>
            <a:pPr marL="57150" indent="0">
              <a:buNone/>
            </a:pPr>
            <a:endParaRPr lang="de-DE" sz="2000" dirty="0">
              <a:solidFill>
                <a:schemeClr val="tx1">
                  <a:lumMod val="65000"/>
                  <a:lumOff val="35000"/>
                </a:schemeClr>
              </a:solidFill>
            </a:endParaRPr>
          </a:p>
        </p:txBody>
      </p:sp>
    </p:spTree>
    <p:extLst>
      <p:ext uri="{BB962C8B-B14F-4D97-AF65-F5344CB8AC3E}">
        <p14:creationId xmlns:p14="http://schemas.microsoft.com/office/powerpoint/2010/main" val="25338530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694E4FB5-2041-397A-C947-30FDBA3F848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3B2A8E7-13DB-F3C2-7954-CF710ABBBFBB}"/>
              </a:ext>
            </a:extLst>
          </p:cNvPr>
          <p:cNvSpPr>
            <a:spLocks noGrp="1"/>
          </p:cNvSpPr>
          <p:nvPr>
            <p:ph type="title"/>
          </p:nvPr>
        </p:nvSpPr>
        <p:spPr>
          <a:xfrm>
            <a:off x="287348" y="687515"/>
            <a:ext cx="8229600" cy="985837"/>
          </a:xfrm>
        </p:spPr>
        <p:txBody>
          <a:bodyPr/>
          <a:lstStyle/>
          <a:p>
            <a:r>
              <a:rPr lang="en-GB" dirty="0">
                <a:solidFill>
                  <a:schemeClr val="tx1">
                    <a:lumMod val="65000"/>
                    <a:lumOff val="35000"/>
                  </a:schemeClr>
                </a:solidFill>
                <a:latin typeface="Univers" pitchFamily="34"/>
              </a:rPr>
              <a:t>Umlagenordnung –  </a:t>
            </a:r>
            <a:br>
              <a:rPr lang="en-GB" dirty="0">
                <a:solidFill>
                  <a:schemeClr val="tx1">
                    <a:lumMod val="65000"/>
                    <a:lumOff val="35000"/>
                  </a:schemeClr>
                </a:solidFill>
                <a:latin typeface="Univers" pitchFamily="34"/>
              </a:rPr>
            </a:br>
            <a:r>
              <a:rPr lang="en-GB" dirty="0" err="1">
                <a:solidFill>
                  <a:schemeClr val="tx1">
                    <a:lumMod val="65000"/>
                    <a:lumOff val="35000"/>
                  </a:schemeClr>
                </a:solidFill>
                <a:latin typeface="Univers" pitchFamily="34"/>
              </a:rPr>
              <a:t>Entwicklung</a:t>
            </a:r>
            <a:r>
              <a:rPr lang="en-GB" dirty="0">
                <a:solidFill>
                  <a:schemeClr val="tx1">
                    <a:lumMod val="65000"/>
                    <a:lumOff val="35000"/>
                  </a:schemeClr>
                </a:solidFill>
                <a:latin typeface="Univers" pitchFamily="34"/>
              </a:rPr>
              <a:t> </a:t>
            </a:r>
            <a:r>
              <a:rPr lang="en-GB" dirty="0" err="1">
                <a:solidFill>
                  <a:schemeClr val="tx1">
                    <a:lumMod val="65000"/>
                    <a:lumOff val="35000"/>
                  </a:schemeClr>
                </a:solidFill>
                <a:latin typeface="Univers" pitchFamily="34"/>
              </a:rPr>
              <a:t>Normbeitrag</a:t>
            </a:r>
            <a:r>
              <a:rPr lang="en-GB" dirty="0">
                <a:solidFill>
                  <a:schemeClr val="tx1">
                    <a:lumMod val="65000"/>
                    <a:lumOff val="35000"/>
                  </a:schemeClr>
                </a:solidFill>
                <a:latin typeface="Univers" pitchFamily="34"/>
              </a:rPr>
              <a:t> – </a:t>
            </a:r>
            <a:r>
              <a:rPr lang="en-GB" dirty="0" err="1">
                <a:solidFill>
                  <a:schemeClr val="tx1">
                    <a:lumMod val="65000"/>
                    <a:lumOff val="35000"/>
                  </a:schemeClr>
                </a:solidFill>
                <a:latin typeface="Univers" pitchFamily="34"/>
              </a:rPr>
              <a:t>Pauschalvergütung</a:t>
            </a:r>
            <a:r>
              <a:rPr lang="en-GB" dirty="0">
                <a:solidFill>
                  <a:schemeClr val="tx1">
                    <a:lumMod val="65000"/>
                    <a:lumOff val="35000"/>
                  </a:schemeClr>
                </a:solidFill>
                <a:latin typeface="Univers" pitchFamily="34"/>
              </a:rPr>
              <a:t> und </a:t>
            </a:r>
            <a:r>
              <a:rPr lang="en-GB" dirty="0" err="1">
                <a:solidFill>
                  <a:schemeClr val="tx1">
                    <a:lumMod val="65000"/>
                    <a:lumOff val="35000"/>
                  </a:schemeClr>
                </a:solidFill>
                <a:latin typeface="Univers" pitchFamily="34"/>
              </a:rPr>
              <a:t>Zahlbeitrag</a:t>
            </a:r>
            <a:r>
              <a:rPr lang="en-GB" dirty="0">
                <a:solidFill>
                  <a:schemeClr val="tx1">
                    <a:lumMod val="65000"/>
                    <a:lumOff val="35000"/>
                  </a:schemeClr>
                </a:solidFill>
                <a:latin typeface="Univers" pitchFamily="34"/>
              </a:rPr>
              <a:t> 2019 - 2026</a:t>
            </a:r>
            <a:endParaRPr lang="de-AT" dirty="0">
              <a:solidFill>
                <a:schemeClr val="tx1">
                  <a:lumMod val="65000"/>
                  <a:lumOff val="35000"/>
                </a:schemeClr>
              </a:solidFill>
              <a:latin typeface="Univers" pitchFamily="34"/>
            </a:endParaRPr>
          </a:p>
        </p:txBody>
      </p:sp>
      <p:pic>
        <p:nvPicPr>
          <p:cNvPr id="6" name="Grafik 5">
            <a:extLst>
              <a:ext uri="{FF2B5EF4-FFF2-40B4-BE49-F238E27FC236}">
                <a16:creationId xmlns:a16="http://schemas.microsoft.com/office/drawing/2014/main" id="{94AFBD49-F310-0146-0611-658C3C419EF9}"/>
              </a:ext>
            </a:extLst>
          </p:cNvPr>
          <p:cNvPicPr>
            <a:picLocks noChangeAspect="1"/>
          </p:cNvPicPr>
          <p:nvPr/>
        </p:nvPicPr>
        <p:blipFill>
          <a:blip r:embed="rId3"/>
          <a:stretch>
            <a:fillRect/>
          </a:stretch>
        </p:blipFill>
        <p:spPr>
          <a:xfrm>
            <a:off x="611187" y="2060848"/>
            <a:ext cx="7921625" cy="4425589"/>
          </a:xfrm>
          <a:prstGeom prst="rect">
            <a:avLst/>
          </a:prstGeom>
        </p:spPr>
      </p:pic>
    </p:spTree>
    <p:extLst>
      <p:ext uri="{BB962C8B-B14F-4D97-AF65-F5344CB8AC3E}">
        <p14:creationId xmlns:p14="http://schemas.microsoft.com/office/powerpoint/2010/main" val="3068981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BE542C2-63D2-D7DB-CC5C-6581C85F6CE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E512179-7A3A-E2F9-3396-FA89FD595D52}"/>
              </a:ext>
            </a:extLst>
          </p:cNvPr>
          <p:cNvSpPr>
            <a:spLocks noGrp="1"/>
          </p:cNvSpPr>
          <p:nvPr>
            <p:ph type="title"/>
          </p:nvPr>
        </p:nvSpPr>
        <p:spPr>
          <a:xfrm>
            <a:off x="287348" y="476672"/>
            <a:ext cx="8229600" cy="985837"/>
          </a:xfrm>
        </p:spPr>
        <p:txBody>
          <a:bodyPr/>
          <a:lstStyle/>
          <a:p>
            <a:r>
              <a:rPr lang="en-GB" dirty="0">
                <a:solidFill>
                  <a:schemeClr val="tx1">
                    <a:lumMod val="65000"/>
                    <a:lumOff val="35000"/>
                  </a:schemeClr>
                </a:solidFill>
                <a:latin typeface="Univers" pitchFamily="34"/>
              </a:rPr>
              <a:t>Umlagenordnung –  </a:t>
            </a:r>
            <a:br>
              <a:rPr lang="en-GB" dirty="0">
                <a:solidFill>
                  <a:schemeClr val="tx1">
                    <a:lumMod val="65000"/>
                    <a:lumOff val="35000"/>
                  </a:schemeClr>
                </a:solidFill>
                <a:latin typeface="Univers" pitchFamily="34"/>
              </a:rPr>
            </a:br>
            <a:r>
              <a:rPr lang="en-GB" dirty="0" err="1">
                <a:solidFill>
                  <a:schemeClr val="tx1">
                    <a:lumMod val="65000"/>
                    <a:lumOff val="35000"/>
                  </a:schemeClr>
                </a:solidFill>
                <a:latin typeface="Univers" pitchFamily="34"/>
              </a:rPr>
              <a:t>Anzahl</a:t>
            </a:r>
            <a:r>
              <a:rPr lang="en-GB" dirty="0">
                <a:solidFill>
                  <a:schemeClr val="tx1">
                    <a:lumMod val="65000"/>
                    <a:lumOff val="35000"/>
                  </a:schemeClr>
                </a:solidFill>
                <a:latin typeface="Univers" pitchFamily="34"/>
              </a:rPr>
              <a:t> </a:t>
            </a:r>
            <a:r>
              <a:rPr lang="en-GB" dirty="0" err="1">
                <a:solidFill>
                  <a:schemeClr val="tx1">
                    <a:lumMod val="65000"/>
                    <a:lumOff val="35000"/>
                  </a:schemeClr>
                </a:solidFill>
                <a:latin typeface="Univers" pitchFamily="34"/>
              </a:rPr>
              <a:t>Verfahrenshilfebestellungen</a:t>
            </a:r>
            <a:r>
              <a:rPr lang="en-GB" dirty="0">
                <a:solidFill>
                  <a:schemeClr val="tx1">
                    <a:lumMod val="65000"/>
                    <a:lumOff val="35000"/>
                  </a:schemeClr>
                </a:solidFill>
                <a:latin typeface="Univers" pitchFamily="34"/>
              </a:rPr>
              <a:t> / RA	</a:t>
            </a:r>
            <a:endParaRPr lang="de-AT" dirty="0">
              <a:solidFill>
                <a:schemeClr val="tx1">
                  <a:lumMod val="65000"/>
                  <a:lumOff val="35000"/>
                </a:schemeClr>
              </a:solidFill>
              <a:latin typeface="Univers" pitchFamily="34"/>
            </a:endParaRPr>
          </a:p>
        </p:txBody>
      </p:sp>
      <p:pic>
        <p:nvPicPr>
          <p:cNvPr id="4" name="Grafik 3">
            <a:extLst>
              <a:ext uri="{FF2B5EF4-FFF2-40B4-BE49-F238E27FC236}">
                <a16:creationId xmlns:a16="http://schemas.microsoft.com/office/drawing/2014/main" id="{ABA6FBB6-35D7-CC77-1721-C16DAD767C5C}"/>
              </a:ext>
            </a:extLst>
          </p:cNvPr>
          <p:cNvPicPr>
            <a:picLocks noChangeAspect="1"/>
          </p:cNvPicPr>
          <p:nvPr/>
        </p:nvPicPr>
        <p:blipFill>
          <a:blip r:embed="rId3"/>
          <a:stretch>
            <a:fillRect/>
          </a:stretch>
        </p:blipFill>
        <p:spPr>
          <a:xfrm>
            <a:off x="1347327" y="1773238"/>
            <a:ext cx="6449346" cy="4904983"/>
          </a:xfrm>
          <a:prstGeom prst="rect">
            <a:avLst/>
          </a:prstGeom>
        </p:spPr>
      </p:pic>
    </p:spTree>
    <p:extLst>
      <p:ext uri="{BB962C8B-B14F-4D97-AF65-F5344CB8AC3E}">
        <p14:creationId xmlns:p14="http://schemas.microsoft.com/office/powerpoint/2010/main" val="30633880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8FA85F-D208-AE7D-9DBD-BB5C9CF7AA39}"/>
              </a:ext>
            </a:extLst>
          </p:cNvPr>
          <p:cNvSpPr>
            <a:spLocks noGrp="1"/>
          </p:cNvSpPr>
          <p:nvPr>
            <p:ph type="title"/>
          </p:nvPr>
        </p:nvSpPr>
        <p:spPr>
          <a:xfrm>
            <a:off x="288332" y="474402"/>
            <a:ext cx="8229600" cy="985837"/>
          </a:xfrm>
        </p:spPr>
        <p:txBody>
          <a:bodyPr/>
          <a:lstStyle/>
          <a:p>
            <a:r>
              <a:rPr lang="de-DE" dirty="0">
                <a:solidFill>
                  <a:schemeClr val="tx1">
                    <a:lumMod val="65000"/>
                    <a:lumOff val="35000"/>
                  </a:schemeClr>
                </a:solidFill>
              </a:rPr>
              <a:t>Pensionsbeiträge / Rentenbezüge</a:t>
            </a:r>
            <a:br>
              <a:rPr lang="de-DE" dirty="0">
                <a:solidFill>
                  <a:schemeClr val="tx1">
                    <a:lumMod val="65000"/>
                    <a:lumOff val="35000"/>
                  </a:schemeClr>
                </a:solidFill>
              </a:rPr>
            </a:br>
            <a:r>
              <a:rPr lang="de-DE" dirty="0">
                <a:solidFill>
                  <a:schemeClr val="tx1">
                    <a:lumMod val="65000"/>
                    <a:lumOff val="35000"/>
                  </a:schemeClr>
                </a:solidFill>
              </a:rPr>
              <a:t>1970 - 2026</a:t>
            </a:r>
            <a:endParaRPr lang="de-AT" dirty="0">
              <a:solidFill>
                <a:schemeClr val="tx1">
                  <a:lumMod val="65000"/>
                  <a:lumOff val="35000"/>
                </a:schemeClr>
              </a:solidFill>
            </a:endParaRPr>
          </a:p>
        </p:txBody>
      </p:sp>
      <p:pic>
        <p:nvPicPr>
          <p:cNvPr id="4" name="Grafik 3">
            <a:extLst>
              <a:ext uri="{FF2B5EF4-FFF2-40B4-BE49-F238E27FC236}">
                <a16:creationId xmlns:a16="http://schemas.microsoft.com/office/drawing/2014/main" id="{54AFA77F-6EF7-17F5-21C7-133082BF3D40}"/>
              </a:ext>
            </a:extLst>
          </p:cNvPr>
          <p:cNvPicPr>
            <a:picLocks noChangeAspect="1"/>
          </p:cNvPicPr>
          <p:nvPr/>
        </p:nvPicPr>
        <p:blipFill>
          <a:blip r:embed="rId3"/>
          <a:stretch>
            <a:fillRect/>
          </a:stretch>
        </p:blipFill>
        <p:spPr>
          <a:xfrm>
            <a:off x="0" y="1812734"/>
            <a:ext cx="9144000" cy="3232532"/>
          </a:xfrm>
          <a:prstGeom prst="rect">
            <a:avLst/>
          </a:prstGeom>
        </p:spPr>
      </p:pic>
    </p:spTree>
    <p:extLst>
      <p:ext uri="{BB962C8B-B14F-4D97-AF65-F5344CB8AC3E}">
        <p14:creationId xmlns:p14="http://schemas.microsoft.com/office/powerpoint/2010/main" val="18034828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90690" y="498796"/>
            <a:ext cx="6840000" cy="511289"/>
          </a:xfrm>
        </p:spPr>
        <p:txBody>
          <a:bodyPr/>
          <a:lstStyle/>
          <a:p>
            <a:r>
              <a:rPr lang="de-DE" sz="2800" b="1" dirty="0">
                <a:solidFill>
                  <a:schemeClr val="tx1">
                    <a:lumMod val="65000"/>
                    <a:lumOff val="35000"/>
                  </a:schemeClr>
                </a:solidFill>
                <a:latin typeface="Univers" pitchFamily="34"/>
              </a:rPr>
              <a:t>Rechnungsabschluss 202</a:t>
            </a:r>
            <a:r>
              <a:rPr lang="de-DE" dirty="0">
                <a:solidFill>
                  <a:schemeClr val="tx1">
                    <a:lumMod val="65000"/>
                    <a:lumOff val="35000"/>
                  </a:schemeClr>
                </a:solidFill>
                <a:latin typeface="Univers" pitchFamily="34"/>
              </a:rPr>
              <a:t>5</a:t>
            </a:r>
            <a:endParaRPr lang="de-AT" dirty="0">
              <a:solidFill>
                <a:schemeClr val="tx1">
                  <a:lumMod val="65000"/>
                  <a:lumOff val="35000"/>
                </a:schemeClr>
              </a:solidFill>
            </a:endParaRPr>
          </a:p>
        </p:txBody>
      </p:sp>
      <p:sp>
        <p:nvSpPr>
          <p:cNvPr id="4" name="Inhaltsplatzhalter 3">
            <a:extLst>
              <a:ext uri="{FF2B5EF4-FFF2-40B4-BE49-F238E27FC236}">
                <a16:creationId xmlns:a16="http://schemas.microsoft.com/office/drawing/2014/main" id="{02FDDE94-5BC9-4CEC-BDEB-A0EAD588748D}"/>
              </a:ext>
            </a:extLst>
          </p:cNvPr>
          <p:cNvSpPr>
            <a:spLocks noGrp="1"/>
          </p:cNvSpPr>
          <p:nvPr>
            <p:ph idx="1"/>
          </p:nvPr>
        </p:nvSpPr>
        <p:spPr>
          <a:xfrm>
            <a:off x="284482" y="1302219"/>
            <a:ext cx="8394588" cy="4525963"/>
          </a:xfrm>
        </p:spPr>
        <p:txBody>
          <a:bodyPr/>
          <a:lstStyle/>
          <a:p>
            <a:r>
              <a:rPr lang="de-DE" dirty="0">
                <a:solidFill>
                  <a:schemeClr val="tx1">
                    <a:lumMod val="65000"/>
                    <a:lumOff val="35000"/>
                  </a:schemeClr>
                </a:solidFill>
              </a:rPr>
              <a:t>Kammerkasse</a:t>
            </a:r>
          </a:p>
          <a:p>
            <a:r>
              <a:rPr lang="de-DE" dirty="0">
                <a:solidFill>
                  <a:schemeClr val="tx1">
                    <a:lumMod val="65000"/>
                    <a:lumOff val="35000"/>
                  </a:schemeClr>
                </a:solidFill>
              </a:rPr>
              <a:t>Versorgungseinrichtung Teil A</a:t>
            </a:r>
          </a:p>
          <a:p>
            <a:r>
              <a:rPr lang="de-DE" dirty="0">
                <a:solidFill>
                  <a:schemeClr val="tx1">
                    <a:lumMod val="65000"/>
                    <a:lumOff val="35000"/>
                  </a:schemeClr>
                </a:solidFill>
              </a:rPr>
              <a:t>Unterstützungsfonds</a:t>
            </a:r>
          </a:p>
          <a:p>
            <a:r>
              <a:rPr lang="de-DE" dirty="0">
                <a:solidFill>
                  <a:schemeClr val="tx1">
                    <a:lumMod val="65000"/>
                    <a:lumOff val="35000"/>
                  </a:schemeClr>
                </a:solidFill>
              </a:rPr>
              <a:t>Sondervermögen nach </a:t>
            </a:r>
            <a:r>
              <a:rPr lang="de-DE" dirty="0" err="1">
                <a:solidFill>
                  <a:schemeClr val="tx1">
                    <a:lumMod val="65000"/>
                    <a:lumOff val="35000"/>
                  </a:schemeClr>
                </a:solidFill>
              </a:rPr>
              <a:t>em</a:t>
            </a:r>
            <a:r>
              <a:rPr lang="de-DE" dirty="0">
                <a:solidFill>
                  <a:schemeClr val="tx1">
                    <a:lumMod val="65000"/>
                    <a:lumOff val="35000"/>
                  </a:schemeClr>
                </a:solidFill>
              </a:rPr>
              <a:t>. RA Dr. Gertraud </a:t>
            </a:r>
            <a:r>
              <a:rPr lang="de-DE" dirty="0" err="1">
                <a:solidFill>
                  <a:schemeClr val="tx1">
                    <a:lumMod val="65000"/>
                    <a:lumOff val="35000"/>
                  </a:schemeClr>
                </a:solidFill>
              </a:rPr>
              <a:t>Kapferer</a:t>
            </a:r>
            <a:endParaRPr lang="de-DE" dirty="0">
              <a:solidFill>
                <a:schemeClr val="tx1">
                  <a:lumMod val="65000"/>
                  <a:lumOff val="35000"/>
                </a:schemeClr>
              </a:solidFill>
            </a:endParaRPr>
          </a:p>
          <a:p>
            <a:endParaRPr lang="de-DE" b="1" dirty="0">
              <a:solidFill>
                <a:schemeClr val="tx1">
                  <a:lumMod val="65000"/>
                  <a:lumOff val="35000"/>
                </a:schemeClr>
              </a:solidFill>
            </a:endParaRPr>
          </a:p>
          <a:p>
            <a:pPr marL="0" indent="0">
              <a:buNone/>
            </a:pPr>
            <a:r>
              <a:rPr lang="de-DE" sz="2800" b="1" dirty="0">
                <a:solidFill>
                  <a:schemeClr val="tx1">
                    <a:lumMod val="65000"/>
                    <a:lumOff val="35000"/>
                  </a:schemeClr>
                </a:solidFill>
              </a:rPr>
              <a:t>Kostenvoranschläge 2026 und 2027 für die Kammerkasse</a:t>
            </a:r>
            <a:endParaRPr lang="de-AT" sz="2800" b="1" dirty="0">
              <a:solidFill>
                <a:schemeClr val="tx1">
                  <a:lumMod val="65000"/>
                  <a:lumOff val="35000"/>
                </a:schemeClr>
              </a:solidFill>
            </a:endParaRPr>
          </a:p>
        </p:txBody>
      </p:sp>
    </p:spTree>
    <p:extLst>
      <p:ext uri="{BB962C8B-B14F-4D97-AF65-F5344CB8AC3E}">
        <p14:creationId xmlns:p14="http://schemas.microsoft.com/office/powerpoint/2010/main" val="11681489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7348" y="431407"/>
            <a:ext cx="8229600" cy="648072"/>
          </a:xfrm>
        </p:spPr>
        <p:txBody>
          <a:bodyPr/>
          <a:lstStyle/>
          <a:p>
            <a:r>
              <a:rPr lang="de-DE" dirty="0">
                <a:solidFill>
                  <a:schemeClr val="tx1">
                    <a:lumMod val="65000"/>
                    <a:lumOff val="35000"/>
                  </a:schemeClr>
                </a:solidFill>
                <a:latin typeface="Univers" pitchFamily="34"/>
              </a:rPr>
              <a:t>Kammerkasse</a:t>
            </a:r>
            <a:endParaRPr lang="de-AT" dirty="0">
              <a:solidFill>
                <a:schemeClr val="tx1">
                  <a:lumMod val="65000"/>
                  <a:lumOff val="35000"/>
                </a:schemeClr>
              </a:solidFill>
              <a:highlight>
                <a:srgbClr val="FF0000"/>
              </a:highlight>
            </a:endParaRPr>
          </a:p>
        </p:txBody>
      </p:sp>
      <p:graphicFrame>
        <p:nvGraphicFramePr>
          <p:cNvPr id="7" name="Tabelle 7">
            <a:extLst>
              <a:ext uri="{FF2B5EF4-FFF2-40B4-BE49-F238E27FC236}">
                <a16:creationId xmlns:a16="http://schemas.microsoft.com/office/drawing/2014/main" id="{6A7D8903-196D-F621-93F5-C32B374A5515}"/>
              </a:ext>
            </a:extLst>
          </p:cNvPr>
          <p:cNvGraphicFramePr>
            <a:graphicFrameLocks noGrp="1"/>
          </p:cNvGraphicFramePr>
          <p:nvPr>
            <p:ph idx="1"/>
            <p:extLst>
              <p:ext uri="{D42A27DB-BD31-4B8C-83A1-F6EECF244321}">
                <p14:modId xmlns:p14="http://schemas.microsoft.com/office/powerpoint/2010/main" val="4249199767"/>
              </p:ext>
            </p:extLst>
          </p:nvPr>
        </p:nvGraphicFramePr>
        <p:xfrm>
          <a:off x="390954" y="1412776"/>
          <a:ext cx="7905600" cy="2682240"/>
        </p:xfrm>
        <a:graphic>
          <a:graphicData uri="http://schemas.openxmlformats.org/drawingml/2006/table">
            <a:tbl>
              <a:tblPr firstRow="1" bandRow="1">
                <a:tableStyleId>{5C22544A-7EE6-4342-B048-85BDC9FD1C3A}</a:tableStyleId>
              </a:tblPr>
              <a:tblGrid>
                <a:gridCol w="2945710">
                  <a:extLst>
                    <a:ext uri="{9D8B030D-6E8A-4147-A177-3AD203B41FA5}">
                      <a16:colId xmlns:a16="http://schemas.microsoft.com/office/drawing/2014/main" val="2806306629"/>
                    </a:ext>
                  </a:extLst>
                </a:gridCol>
                <a:gridCol w="2585212">
                  <a:extLst>
                    <a:ext uri="{9D8B030D-6E8A-4147-A177-3AD203B41FA5}">
                      <a16:colId xmlns:a16="http://schemas.microsoft.com/office/drawing/2014/main" val="2293911099"/>
                    </a:ext>
                  </a:extLst>
                </a:gridCol>
                <a:gridCol w="2374678">
                  <a:extLst>
                    <a:ext uri="{9D8B030D-6E8A-4147-A177-3AD203B41FA5}">
                      <a16:colId xmlns:a16="http://schemas.microsoft.com/office/drawing/2014/main" val="49089430"/>
                    </a:ext>
                  </a:extLst>
                </a:gridCol>
              </a:tblGrid>
              <a:tr h="700977">
                <a:tc>
                  <a:txBody>
                    <a:bodyPr/>
                    <a:lstStyle/>
                    <a:p>
                      <a:r>
                        <a:rPr lang="de-DE" sz="2000" dirty="0">
                          <a:solidFill>
                            <a:schemeClr val="bg1"/>
                          </a:solidFill>
                          <a:latin typeface="Univers" panose="020B0503020202020204" pitchFamily="34" charset="0"/>
                        </a:rPr>
                        <a:t>Kammerkasse</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algn="r"/>
                      <a:r>
                        <a:rPr lang="de-DE" sz="2000" dirty="0">
                          <a:solidFill>
                            <a:schemeClr val="bg1"/>
                          </a:solidFill>
                          <a:latin typeface="Univers" panose="020B0503020202020204" pitchFamily="34" charset="0"/>
                        </a:rPr>
                        <a:t>Genehmigter Voranschlag 2025</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algn="r"/>
                      <a:r>
                        <a:rPr lang="de-DE" sz="2000" dirty="0">
                          <a:solidFill>
                            <a:schemeClr val="bg1"/>
                          </a:solidFill>
                          <a:latin typeface="Univers" panose="020B0503020202020204" pitchFamily="34" charset="0"/>
                        </a:rPr>
                        <a:t>Ergebnis 2025</a:t>
                      </a:r>
                      <a:endParaRPr lang="de-AT" sz="2000" dirty="0">
                        <a:solidFill>
                          <a:schemeClr val="bg1"/>
                        </a:solidFill>
                        <a:latin typeface="Univers" panose="020B0503020202020204" pitchFamily="34" charset="0"/>
                      </a:endParaRPr>
                    </a:p>
                  </a:txBody>
                  <a:tcPr anchor="ctr">
                    <a:solidFill>
                      <a:schemeClr val="accent1"/>
                    </a:solidFill>
                  </a:tcPr>
                </a:tc>
                <a:extLst>
                  <a:ext uri="{0D108BD9-81ED-4DB2-BD59-A6C34878D82A}">
                    <a16:rowId xmlns:a16="http://schemas.microsoft.com/office/drawing/2014/main" val="926336946"/>
                  </a:ext>
                </a:extLst>
              </a:tr>
              <a:tr h="342845">
                <a:tc>
                  <a:txBody>
                    <a:bodyPr/>
                    <a:lstStyle/>
                    <a:p>
                      <a:r>
                        <a:rPr lang="de-DE" sz="2000" dirty="0">
                          <a:solidFill>
                            <a:schemeClr val="bg1"/>
                          </a:solidFill>
                          <a:latin typeface="Univers" panose="020B0503020202020204" pitchFamily="34" charset="0"/>
                        </a:rPr>
                        <a:t>Ausgaben allgemein</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marL="0" algn="r" defTabSz="914400" rtl="0" eaLnBrk="1" fontAlgn="ctr" latinLnBrk="0" hangingPunct="1"/>
                      <a:r>
                        <a:rPr lang="de-AT" sz="2000" kern="1200" dirty="0">
                          <a:solidFill>
                            <a:schemeClr val="bg1"/>
                          </a:solidFill>
                          <a:latin typeface="Univers" panose="020B0503020202020204" pitchFamily="34" charset="0"/>
                          <a:ea typeface="+mn-ea"/>
                          <a:cs typeface="+mn-cs"/>
                        </a:rPr>
                        <a:t>€    994.980,00</a:t>
                      </a:r>
                    </a:p>
                  </a:txBody>
                  <a:tcPr marL="9525" marR="9525" marT="9525" marB="0" anchor="ctr">
                    <a:solidFill>
                      <a:schemeClr val="accent1"/>
                    </a:solidFill>
                  </a:tcPr>
                </a:tc>
                <a:tc>
                  <a:txBody>
                    <a:bodyPr/>
                    <a:lstStyle/>
                    <a:p>
                      <a:pPr marL="0" algn="r" defTabSz="914400" rtl="0" eaLnBrk="1" fontAlgn="ctr" latinLnBrk="0" hangingPunct="1"/>
                      <a:r>
                        <a:rPr lang="de-AT" sz="2000" kern="1200" dirty="0">
                          <a:solidFill>
                            <a:schemeClr val="bg1"/>
                          </a:solidFill>
                          <a:latin typeface="Univers" panose="020B0503020202020204" pitchFamily="34" charset="0"/>
                          <a:ea typeface="+mn-ea"/>
                          <a:cs typeface="+mn-cs"/>
                        </a:rPr>
                        <a:t>€    836.460,98</a:t>
                      </a:r>
                    </a:p>
                  </a:txBody>
                  <a:tcPr marL="9525" marR="9525" marT="9525" marB="0" anchor="ctr">
                    <a:solidFill>
                      <a:schemeClr val="accent1"/>
                    </a:solidFill>
                  </a:tcPr>
                </a:tc>
                <a:extLst>
                  <a:ext uri="{0D108BD9-81ED-4DB2-BD59-A6C34878D82A}">
                    <a16:rowId xmlns:a16="http://schemas.microsoft.com/office/drawing/2014/main" val="475490035"/>
                  </a:ext>
                </a:extLst>
              </a:tr>
              <a:tr h="378653">
                <a:tc>
                  <a:txBody>
                    <a:bodyPr/>
                    <a:lstStyle/>
                    <a:p>
                      <a:r>
                        <a:rPr lang="de-DE" sz="2000" dirty="0">
                          <a:solidFill>
                            <a:schemeClr val="bg1"/>
                          </a:solidFill>
                          <a:latin typeface="Univers" panose="020B0503020202020204" pitchFamily="34" charset="0"/>
                        </a:rPr>
                        <a:t>Werbeausgaben</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marL="0" algn="r" defTabSz="914400" rtl="0" eaLnBrk="1" fontAlgn="ctr" latinLnBrk="0" hangingPunct="1"/>
                      <a:r>
                        <a:rPr lang="de-AT" sz="2000" u="sng" kern="1200" dirty="0">
                          <a:solidFill>
                            <a:schemeClr val="bg1"/>
                          </a:solidFill>
                          <a:latin typeface="Univers" panose="020B0503020202020204" pitchFamily="34" charset="0"/>
                          <a:ea typeface="+mn-ea"/>
                          <a:cs typeface="+mn-cs"/>
                        </a:rPr>
                        <a:t>€    259.600,00</a:t>
                      </a:r>
                    </a:p>
                  </a:txBody>
                  <a:tcPr marL="9525" marR="9525" marT="9525" marB="0" anchor="ctr">
                    <a:solidFill>
                      <a:schemeClr val="accent1"/>
                    </a:solidFill>
                  </a:tcPr>
                </a:tc>
                <a:tc>
                  <a:txBody>
                    <a:bodyPr/>
                    <a:lstStyle/>
                    <a:p>
                      <a:pPr marL="0" algn="r" defTabSz="914400" rtl="0" eaLnBrk="1" fontAlgn="ctr" latinLnBrk="0" hangingPunct="1"/>
                      <a:r>
                        <a:rPr lang="de-AT" sz="2000" u="sng" kern="1200" dirty="0">
                          <a:solidFill>
                            <a:schemeClr val="bg1"/>
                          </a:solidFill>
                          <a:latin typeface="Univers" panose="020B0503020202020204" pitchFamily="34" charset="0"/>
                          <a:ea typeface="+mn-ea"/>
                          <a:cs typeface="+mn-cs"/>
                        </a:rPr>
                        <a:t>€    188.064,30</a:t>
                      </a:r>
                    </a:p>
                  </a:txBody>
                  <a:tcPr marL="9525" marR="9525" marT="9525" marB="0" anchor="ctr">
                    <a:solidFill>
                      <a:schemeClr val="accent1"/>
                    </a:solidFill>
                  </a:tcPr>
                </a:tc>
                <a:extLst>
                  <a:ext uri="{0D108BD9-81ED-4DB2-BD59-A6C34878D82A}">
                    <a16:rowId xmlns:a16="http://schemas.microsoft.com/office/drawing/2014/main" val="1107731372"/>
                  </a:ext>
                </a:extLst>
              </a:tr>
              <a:tr h="396205">
                <a:tc>
                  <a:txBody>
                    <a:bodyPr/>
                    <a:lstStyle/>
                    <a:p>
                      <a:r>
                        <a:rPr lang="de-DE" sz="2000" dirty="0">
                          <a:solidFill>
                            <a:schemeClr val="bg1"/>
                          </a:solidFill>
                          <a:latin typeface="Univers" panose="020B0503020202020204" pitchFamily="34" charset="0"/>
                        </a:rPr>
                        <a:t>Ausgaben gesamt</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marL="0" algn="r" defTabSz="914400" rtl="0" eaLnBrk="1" fontAlgn="ctr" latinLnBrk="0" hangingPunct="1"/>
                      <a:r>
                        <a:rPr lang="de-AT" sz="2000" kern="1200" dirty="0">
                          <a:solidFill>
                            <a:schemeClr val="bg1"/>
                          </a:solidFill>
                          <a:latin typeface="Univers" panose="020B0503020202020204" pitchFamily="34" charset="0"/>
                          <a:ea typeface="+mn-ea"/>
                          <a:cs typeface="+mn-cs"/>
                        </a:rPr>
                        <a:t>€ 1.254.580,00</a:t>
                      </a:r>
                    </a:p>
                  </a:txBody>
                  <a:tcPr marL="9525" marR="9525" marT="9525" marB="0" anchor="ctr">
                    <a:solidFill>
                      <a:schemeClr val="accent1"/>
                    </a:solidFill>
                  </a:tcPr>
                </a:tc>
                <a:tc>
                  <a:txBody>
                    <a:bodyPr/>
                    <a:lstStyle/>
                    <a:p>
                      <a:pPr marL="0" algn="r" defTabSz="914400" rtl="0" eaLnBrk="1" fontAlgn="ctr" latinLnBrk="0" hangingPunct="1"/>
                      <a:r>
                        <a:rPr lang="de-AT" sz="2000" kern="1200" dirty="0">
                          <a:solidFill>
                            <a:schemeClr val="bg1"/>
                          </a:solidFill>
                          <a:latin typeface="Univers" panose="020B0503020202020204" pitchFamily="34" charset="0"/>
                          <a:ea typeface="+mn-ea"/>
                          <a:cs typeface="+mn-cs"/>
                        </a:rPr>
                        <a:t>€ 1.024.525,28</a:t>
                      </a:r>
                    </a:p>
                  </a:txBody>
                  <a:tcPr marL="9525" marR="9525" marT="9525" marB="0" anchor="ctr">
                    <a:solidFill>
                      <a:schemeClr val="accent1"/>
                    </a:solidFill>
                  </a:tcPr>
                </a:tc>
                <a:extLst>
                  <a:ext uri="{0D108BD9-81ED-4DB2-BD59-A6C34878D82A}">
                    <a16:rowId xmlns:a16="http://schemas.microsoft.com/office/drawing/2014/main" val="2484068734"/>
                  </a:ext>
                </a:extLst>
              </a:tr>
              <a:tr h="396205">
                <a:tc>
                  <a:txBody>
                    <a:bodyPr/>
                    <a:lstStyle/>
                    <a:p>
                      <a:r>
                        <a:rPr lang="de-DE" sz="2000" dirty="0">
                          <a:solidFill>
                            <a:schemeClr val="bg1"/>
                          </a:solidFill>
                          <a:latin typeface="Univers" panose="020B0503020202020204" pitchFamily="34" charset="0"/>
                        </a:rPr>
                        <a:t>Einnahmen</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marL="0" algn="r" defTabSz="914400" rtl="0" eaLnBrk="1" fontAlgn="ctr" latinLnBrk="0" hangingPunct="1"/>
                      <a:r>
                        <a:rPr lang="de-AT" sz="2000" u="sng" kern="1200" dirty="0">
                          <a:solidFill>
                            <a:schemeClr val="bg1"/>
                          </a:solidFill>
                          <a:latin typeface="Univers" panose="020B0503020202020204" pitchFamily="34" charset="0"/>
                          <a:ea typeface="+mn-ea"/>
                          <a:cs typeface="+mn-cs"/>
                        </a:rPr>
                        <a:t>€ 1.133.300,00</a:t>
                      </a:r>
                    </a:p>
                  </a:txBody>
                  <a:tcPr marL="9525" marR="9525" marT="9525" marB="0" anchor="ctr">
                    <a:solidFill>
                      <a:schemeClr val="accent1"/>
                    </a:solidFill>
                  </a:tcPr>
                </a:tc>
                <a:tc>
                  <a:txBody>
                    <a:bodyPr/>
                    <a:lstStyle/>
                    <a:p>
                      <a:pPr algn="r" fontAlgn="ctr"/>
                      <a:r>
                        <a:rPr lang="de-AT" sz="2000" u="sng" kern="1200" dirty="0">
                          <a:solidFill>
                            <a:schemeClr val="bg1"/>
                          </a:solidFill>
                          <a:latin typeface="Univers" panose="020B0503020202020204" pitchFamily="34" charset="0"/>
                          <a:ea typeface="+mn-ea"/>
                          <a:cs typeface="+mn-cs"/>
                        </a:rPr>
                        <a:t>€ 1.265.911,92</a:t>
                      </a:r>
                    </a:p>
                  </a:txBody>
                  <a:tcPr marL="9525" marR="9525" marT="9525" marB="0" anchor="ctr">
                    <a:solidFill>
                      <a:schemeClr val="accent1"/>
                    </a:solidFill>
                  </a:tcPr>
                </a:tc>
                <a:extLst>
                  <a:ext uri="{0D108BD9-81ED-4DB2-BD59-A6C34878D82A}">
                    <a16:rowId xmlns:a16="http://schemas.microsoft.com/office/drawing/2014/main" val="3698854764"/>
                  </a:ext>
                </a:extLst>
              </a:tr>
              <a:tr h="396205">
                <a:tc>
                  <a:txBody>
                    <a:bodyPr/>
                    <a:lstStyle/>
                    <a:p>
                      <a:r>
                        <a:rPr lang="de-DE" sz="2000" b="1" dirty="0">
                          <a:solidFill>
                            <a:schemeClr val="bg1"/>
                          </a:solidFill>
                          <a:latin typeface="Univers" panose="020B0503020202020204" pitchFamily="34" charset="0"/>
                        </a:rPr>
                        <a:t>Saldo</a:t>
                      </a:r>
                      <a:endParaRPr lang="de-AT" sz="2000" b="1" dirty="0">
                        <a:solidFill>
                          <a:schemeClr val="bg1"/>
                        </a:solidFill>
                        <a:latin typeface="Univers" panose="020B0503020202020204" pitchFamily="34" charset="0"/>
                      </a:endParaRPr>
                    </a:p>
                  </a:txBody>
                  <a:tcPr anchor="ctr">
                    <a:solidFill>
                      <a:schemeClr val="accent1"/>
                    </a:solidFill>
                  </a:tcPr>
                </a:tc>
                <a:tc>
                  <a:txBody>
                    <a:bodyPr/>
                    <a:lstStyle/>
                    <a:p>
                      <a:pPr marL="0" algn="r" defTabSz="914400" rtl="0" eaLnBrk="1" fontAlgn="ctr" latinLnBrk="0" hangingPunct="1"/>
                      <a:r>
                        <a:rPr lang="de-AT" sz="2000" b="1" kern="1200" dirty="0">
                          <a:solidFill>
                            <a:schemeClr val="bg1"/>
                          </a:solidFill>
                          <a:latin typeface="Univers" panose="020B0503020202020204" pitchFamily="34" charset="0"/>
                          <a:ea typeface="+mn-ea"/>
                          <a:cs typeface="+mn-cs"/>
                        </a:rPr>
                        <a:t>- € 121.280,00</a:t>
                      </a:r>
                    </a:p>
                  </a:txBody>
                  <a:tcPr anchor="ctr">
                    <a:solidFill>
                      <a:schemeClr val="accent1"/>
                    </a:solidFill>
                  </a:tcPr>
                </a:tc>
                <a:tc>
                  <a:txBody>
                    <a:bodyPr/>
                    <a:lstStyle/>
                    <a:p>
                      <a:pPr algn="r"/>
                      <a:r>
                        <a:rPr lang="de-DE" sz="2000" b="1" dirty="0">
                          <a:solidFill>
                            <a:schemeClr val="bg1"/>
                          </a:solidFill>
                          <a:latin typeface="Univers" panose="020B0503020202020204" pitchFamily="34" charset="0"/>
                        </a:rPr>
                        <a:t>+ € 241.386,64</a:t>
                      </a:r>
                    </a:p>
                  </a:txBody>
                  <a:tcPr anchor="ctr">
                    <a:solidFill>
                      <a:schemeClr val="accent1"/>
                    </a:solidFill>
                  </a:tcPr>
                </a:tc>
                <a:extLst>
                  <a:ext uri="{0D108BD9-81ED-4DB2-BD59-A6C34878D82A}">
                    <a16:rowId xmlns:a16="http://schemas.microsoft.com/office/drawing/2014/main" val="1317621010"/>
                  </a:ext>
                </a:extLst>
              </a:tr>
            </a:tbl>
          </a:graphicData>
        </a:graphic>
      </p:graphicFrame>
    </p:spTree>
    <p:extLst>
      <p:ext uri="{BB962C8B-B14F-4D97-AF65-F5344CB8AC3E}">
        <p14:creationId xmlns:p14="http://schemas.microsoft.com/office/powerpoint/2010/main" val="34202863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433162" y="1007193"/>
            <a:ext cx="8229600" cy="985837"/>
          </a:xfrm>
        </p:spPr>
        <p:txBody>
          <a:bodyPr/>
          <a:lstStyle/>
          <a:p>
            <a:br>
              <a:rPr lang="de-DE" dirty="0">
                <a:solidFill>
                  <a:schemeClr val="tx1">
                    <a:lumMod val="65000"/>
                    <a:lumOff val="35000"/>
                  </a:schemeClr>
                </a:solidFill>
                <a:highlight>
                  <a:srgbClr val="FF0000"/>
                </a:highlight>
              </a:rPr>
            </a:br>
            <a:endParaRPr lang="de-AT" dirty="0">
              <a:solidFill>
                <a:schemeClr val="tx1">
                  <a:lumMod val="65000"/>
                  <a:lumOff val="35000"/>
                </a:schemeClr>
              </a:solidFill>
              <a:highlight>
                <a:srgbClr val="FF0000"/>
              </a:highlight>
            </a:endParaRPr>
          </a:p>
        </p:txBody>
      </p:sp>
      <p:graphicFrame>
        <p:nvGraphicFramePr>
          <p:cNvPr id="6" name="Tabelle 6">
            <a:extLst>
              <a:ext uri="{FF2B5EF4-FFF2-40B4-BE49-F238E27FC236}">
                <a16:creationId xmlns:a16="http://schemas.microsoft.com/office/drawing/2014/main" id="{763A2003-6483-BDFA-C2A4-4DCF35F6C99D}"/>
              </a:ext>
            </a:extLst>
          </p:cNvPr>
          <p:cNvGraphicFramePr>
            <a:graphicFrameLocks noGrp="1"/>
          </p:cNvGraphicFramePr>
          <p:nvPr>
            <p:ph idx="1"/>
            <p:extLst>
              <p:ext uri="{D42A27DB-BD31-4B8C-83A1-F6EECF244321}">
                <p14:modId xmlns:p14="http://schemas.microsoft.com/office/powerpoint/2010/main" val="720403057"/>
              </p:ext>
            </p:extLst>
          </p:nvPr>
        </p:nvGraphicFramePr>
        <p:xfrm>
          <a:off x="390798" y="1412776"/>
          <a:ext cx="7901018" cy="1828801"/>
        </p:xfrm>
        <a:graphic>
          <a:graphicData uri="http://schemas.openxmlformats.org/drawingml/2006/table">
            <a:tbl>
              <a:tblPr firstRow="1" bandRow="1">
                <a:tableStyleId>{5C22544A-7EE6-4342-B048-85BDC9FD1C3A}</a:tableStyleId>
              </a:tblPr>
              <a:tblGrid>
                <a:gridCol w="5100730">
                  <a:extLst>
                    <a:ext uri="{9D8B030D-6E8A-4147-A177-3AD203B41FA5}">
                      <a16:colId xmlns:a16="http://schemas.microsoft.com/office/drawing/2014/main" val="3832990422"/>
                    </a:ext>
                  </a:extLst>
                </a:gridCol>
                <a:gridCol w="2800288">
                  <a:extLst>
                    <a:ext uri="{9D8B030D-6E8A-4147-A177-3AD203B41FA5}">
                      <a16:colId xmlns:a16="http://schemas.microsoft.com/office/drawing/2014/main" val="1593216036"/>
                    </a:ext>
                  </a:extLst>
                </a:gridCol>
              </a:tblGrid>
              <a:tr h="532660">
                <a:tc gridSpan="2">
                  <a:txBody>
                    <a:bodyPr/>
                    <a:lstStyle/>
                    <a:p>
                      <a:r>
                        <a:rPr lang="de-DE" sz="2600" b="1" kern="1200" dirty="0">
                          <a:solidFill>
                            <a:schemeClr val="lt1"/>
                          </a:solidFill>
                          <a:latin typeface="Univers" panose="020B0503020202020204" pitchFamily="34" charset="0"/>
                        </a:rPr>
                        <a:t>Vermögen der Kammerkasse</a:t>
                      </a:r>
                      <a:endParaRPr lang="de-AT" sz="2600" b="1" kern="1200" dirty="0">
                        <a:solidFill>
                          <a:schemeClr val="lt1"/>
                        </a:solidFill>
                        <a:latin typeface="Univers" panose="020B0503020202020204" pitchFamily="34" charset="0"/>
                        <a:ea typeface="+mn-ea"/>
                        <a:cs typeface="+mn-cs"/>
                      </a:endParaRPr>
                    </a:p>
                  </a:txBody>
                  <a:tcPr anchor="ctr"/>
                </a:tc>
                <a:tc hMerge="1">
                  <a:txBody>
                    <a:bodyPr/>
                    <a:lstStyle/>
                    <a:p>
                      <a:endParaRPr lang="de-AT" dirty="0"/>
                    </a:p>
                  </a:txBody>
                  <a:tcPr/>
                </a:tc>
                <a:extLst>
                  <a:ext uri="{0D108BD9-81ED-4DB2-BD59-A6C34878D82A}">
                    <a16:rowId xmlns:a16="http://schemas.microsoft.com/office/drawing/2014/main" val="3286848301"/>
                  </a:ext>
                </a:extLst>
              </a:tr>
              <a:tr h="432047">
                <a:tc>
                  <a:txBody>
                    <a:bodyPr/>
                    <a:lstStyle/>
                    <a:p>
                      <a:r>
                        <a:rPr lang="de-DE" sz="2000" dirty="0">
                          <a:solidFill>
                            <a:schemeClr val="tx1">
                              <a:lumMod val="65000"/>
                              <a:lumOff val="35000"/>
                            </a:schemeClr>
                          </a:solidFill>
                          <a:latin typeface="Univers" panose="020B0503020202020204" pitchFamily="34" charset="0"/>
                        </a:rPr>
                        <a:t>31.12.2024</a:t>
                      </a:r>
                      <a:endParaRPr lang="de-AT" sz="2000"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b="0" dirty="0">
                          <a:solidFill>
                            <a:schemeClr val="tx1">
                              <a:lumMod val="65000"/>
                              <a:lumOff val="35000"/>
                            </a:schemeClr>
                          </a:solidFill>
                          <a:latin typeface="Univers" panose="020B0503020202020204" pitchFamily="34" charset="0"/>
                        </a:rPr>
                        <a:t>€ </a:t>
                      </a:r>
                      <a:r>
                        <a:rPr lang="de-AT" sz="2000" b="0" dirty="0">
                          <a:solidFill>
                            <a:schemeClr val="tx1">
                              <a:lumMod val="65000"/>
                              <a:lumOff val="35000"/>
                            </a:schemeClr>
                          </a:solidFill>
                          <a:latin typeface="Univers" panose="020B0503020202020204" pitchFamily="34" charset="0"/>
                        </a:rPr>
                        <a:t>563.042,64</a:t>
                      </a:r>
                    </a:p>
                  </a:txBody>
                  <a:tcPr anchor="ctr"/>
                </a:tc>
                <a:extLst>
                  <a:ext uri="{0D108BD9-81ED-4DB2-BD59-A6C34878D82A}">
                    <a16:rowId xmlns:a16="http://schemas.microsoft.com/office/drawing/2014/main" val="910524391"/>
                  </a:ext>
                </a:extLst>
              </a:tr>
              <a:tr h="432047">
                <a:tc>
                  <a:txBody>
                    <a:bodyPr/>
                    <a:lstStyle/>
                    <a:p>
                      <a:r>
                        <a:rPr lang="de-DE" sz="2000" b="1" dirty="0">
                          <a:solidFill>
                            <a:schemeClr val="tx1">
                              <a:lumMod val="65000"/>
                              <a:lumOff val="35000"/>
                            </a:schemeClr>
                          </a:solidFill>
                          <a:latin typeface="Univers" panose="020B0503020202020204" pitchFamily="34" charset="0"/>
                        </a:rPr>
                        <a:t>31.12.2025</a:t>
                      </a:r>
                      <a:endParaRPr lang="de-AT" sz="2000" b="1"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b="1" kern="1200" dirty="0">
                          <a:solidFill>
                            <a:schemeClr val="tx1">
                              <a:lumMod val="65000"/>
                              <a:lumOff val="35000"/>
                            </a:schemeClr>
                          </a:solidFill>
                          <a:latin typeface="Univers" panose="020B0503020202020204" pitchFamily="34" charset="0"/>
                          <a:ea typeface="+mn-ea"/>
                          <a:cs typeface="+mn-cs"/>
                        </a:rPr>
                        <a:t>€ 792.746,23</a:t>
                      </a:r>
                      <a:endParaRPr lang="de-AT" sz="2000" b="1" kern="1200" dirty="0">
                        <a:solidFill>
                          <a:schemeClr val="tx1">
                            <a:lumMod val="65000"/>
                            <a:lumOff val="35000"/>
                          </a:schemeClr>
                        </a:solidFill>
                        <a:latin typeface="Univers" panose="020B0503020202020204" pitchFamily="34" charset="0"/>
                        <a:ea typeface="+mn-ea"/>
                        <a:cs typeface="+mn-cs"/>
                      </a:endParaRPr>
                    </a:p>
                  </a:txBody>
                  <a:tcPr anchor="ctr"/>
                </a:tc>
                <a:extLst>
                  <a:ext uri="{0D108BD9-81ED-4DB2-BD59-A6C34878D82A}">
                    <a16:rowId xmlns:a16="http://schemas.microsoft.com/office/drawing/2014/main" val="347829051"/>
                  </a:ext>
                </a:extLst>
              </a:tr>
              <a:tr h="432047">
                <a:tc>
                  <a:txBody>
                    <a:bodyPr/>
                    <a:lstStyle/>
                    <a:p>
                      <a:r>
                        <a:rPr lang="de-DE" sz="2000" dirty="0">
                          <a:solidFill>
                            <a:schemeClr val="tx1">
                              <a:lumMod val="65000"/>
                              <a:lumOff val="35000"/>
                            </a:schemeClr>
                          </a:solidFill>
                          <a:latin typeface="Univers" panose="020B0503020202020204" pitchFamily="34" charset="0"/>
                        </a:rPr>
                        <a:t>Zuwachs 2025</a:t>
                      </a:r>
                      <a:endParaRPr lang="de-AT" sz="2000"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dirty="0">
                          <a:solidFill>
                            <a:schemeClr val="tx1">
                              <a:lumMod val="65000"/>
                              <a:lumOff val="35000"/>
                            </a:schemeClr>
                          </a:solidFill>
                          <a:latin typeface="Univers" panose="020B0503020202020204" pitchFamily="34" charset="0"/>
                        </a:rPr>
                        <a:t> € </a:t>
                      </a:r>
                      <a:r>
                        <a:rPr lang="de-AT" sz="2000" dirty="0">
                          <a:solidFill>
                            <a:schemeClr val="tx1">
                              <a:lumMod val="65000"/>
                              <a:lumOff val="35000"/>
                            </a:schemeClr>
                          </a:solidFill>
                          <a:latin typeface="Univers" panose="020B0503020202020204" pitchFamily="34" charset="0"/>
                        </a:rPr>
                        <a:t>229.703,59</a:t>
                      </a:r>
                    </a:p>
                  </a:txBody>
                  <a:tcPr anchor="ctr"/>
                </a:tc>
                <a:extLst>
                  <a:ext uri="{0D108BD9-81ED-4DB2-BD59-A6C34878D82A}">
                    <a16:rowId xmlns:a16="http://schemas.microsoft.com/office/drawing/2014/main" val="2332634496"/>
                  </a:ext>
                </a:extLst>
              </a:tr>
            </a:tbl>
          </a:graphicData>
        </a:graphic>
      </p:graphicFrame>
    </p:spTree>
    <p:extLst>
      <p:ext uri="{BB962C8B-B14F-4D97-AF65-F5344CB8AC3E}">
        <p14:creationId xmlns:p14="http://schemas.microsoft.com/office/powerpoint/2010/main" val="3345876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0909" y="404664"/>
            <a:ext cx="8229600" cy="703652"/>
          </a:xfrm>
        </p:spPr>
        <p:txBody>
          <a:bodyPr/>
          <a:lstStyle/>
          <a:p>
            <a:r>
              <a:rPr lang="de-DE" dirty="0">
                <a:solidFill>
                  <a:schemeClr val="tx1">
                    <a:lumMod val="65000"/>
                    <a:lumOff val="35000"/>
                  </a:schemeClr>
                </a:solidFill>
                <a:latin typeface="Univers" pitchFamily="34"/>
              </a:rPr>
              <a:t>Versorgungseinrichtung Teil A</a:t>
            </a:r>
            <a:endParaRPr lang="de-AT" dirty="0">
              <a:solidFill>
                <a:schemeClr val="tx1">
                  <a:lumMod val="65000"/>
                  <a:lumOff val="35000"/>
                </a:schemeClr>
              </a:solidFill>
              <a:latin typeface="Univers" pitchFamily="34"/>
            </a:endParaRPr>
          </a:p>
        </p:txBody>
      </p:sp>
      <p:graphicFrame>
        <p:nvGraphicFramePr>
          <p:cNvPr id="6" name="Tabelle 6">
            <a:extLst>
              <a:ext uri="{FF2B5EF4-FFF2-40B4-BE49-F238E27FC236}">
                <a16:creationId xmlns:a16="http://schemas.microsoft.com/office/drawing/2014/main" id="{763A2003-6483-BDFA-C2A4-4DCF35F6C99D}"/>
              </a:ext>
            </a:extLst>
          </p:cNvPr>
          <p:cNvGraphicFramePr>
            <a:graphicFrameLocks noGrp="1"/>
          </p:cNvGraphicFramePr>
          <p:nvPr>
            <p:ph idx="1"/>
            <p:extLst>
              <p:ext uri="{D42A27DB-BD31-4B8C-83A1-F6EECF244321}">
                <p14:modId xmlns:p14="http://schemas.microsoft.com/office/powerpoint/2010/main" val="1650036173"/>
              </p:ext>
            </p:extLst>
          </p:nvPr>
        </p:nvGraphicFramePr>
        <p:xfrm>
          <a:off x="390954" y="1412776"/>
          <a:ext cx="7907186" cy="1828801"/>
        </p:xfrm>
        <a:graphic>
          <a:graphicData uri="http://schemas.openxmlformats.org/drawingml/2006/table">
            <a:tbl>
              <a:tblPr firstRow="1" bandRow="1">
                <a:tableStyleId>{F5AB1C69-6EDB-4FF4-983F-18BD219EF322}</a:tableStyleId>
              </a:tblPr>
              <a:tblGrid>
                <a:gridCol w="5314898">
                  <a:extLst>
                    <a:ext uri="{9D8B030D-6E8A-4147-A177-3AD203B41FA5}">
                      <a16:colId xmlns:a16="http://schemas.microsoft.com/office/drawing/2014/main" val="3832990422"/>
                    </a:ext>
                  </a:extLst>
                </a:gridCol>
                <a:gridCol w="2592288">
                  <a:extLst>
                    <a:ext uri="{9D8B030D-6E8A-4147-A177-3AD203B41FA5}">
                      <a16:colId xmlns:a16="http://schemas.microsoft.com/office/drawing/2014/main" val="1593216036"/>
                    </a:ext>
                  </a:extLst>
                </a:gridCol>
              </a:tblGrid>
              <a:tr h="532660">
                <a:tc gridSpan="2">
                  <a:txBody>
                    <a:bodyPr/>
                    <a:lstStyle/>
                    <a:p>
                      <a:r>
                        <a:rPr lang="de-DE" sz="2600" b="1" kern="1200" dirty="0">
                          <a:solidFill>
                            <a:schemeClr val="lt1"/>
                          </a:solidFill>
                          <a:latin typeface="Univers" panose="020B0503020202020204" pitchFamily="34" charset="0"/>
                          <a:ea typeface="+mn-ea"/>
                          <a:cs typeface="+mn-cs"/>
                        </a:rPr>
                        <a:t>Versorgungseinrichtung Teil A </a:t>
                      </a:r>
                      <a:endParaRPr lang="de-AT" sz="2600" b="1" kern="1200" dirty="0">
                        <a:solidFill>
                          <a:schemeClr val="lt1"/>
                        </a:solidFill>
                        <a:latin typeface="Univers" panose="020B0503020202020204" pitchFamily="34" charset="0"/>
                        <a:ea typeface="+mn-ea"/>
                        <a:cs typeface="+mn-cs"/>
                      </a:endParaRPr>
                    </a:p>
                  </a:txBody>
                  <a:tcPr anchor="ctr"/>
                </a:tc>
                <a:tc hMerge="1">
                  <a:txBody>
                    <a:bodyPr/>
                    <a:lstStyle/>
                    <a:p>
                      <a:endParaRPr lang="de-AT" dirty="0"/>
                    </a:p>
                  </a:txBody>
                  <a:tcPr/>
                </a:tc>
                <a:extLst>
                  <a:ext uri="{0D108BD9-81ED-4DB2-BD59-A6C34878D82A}">
                    <a16:rowId xmlns:a16="http://schemas.microsoft.com/office/drawing/2014/main" val="3286848301"/>
                  </a:ext>
                </a:extLst>
              </a:tr>
              <a:tr h="432047">
                <a:tc>
                  <a:txBody>
                    <a:bodyPr/>
                    <a:lstStyle/>
                    <a:p>
                      <a:r>
                        <a:rPr lang="de-DE" sz="2000" dirty="0">
                          <a:solidFill>
                            <a:schemeClr val="tx1">
                              <a:lumMod val="65000"/>
                              <a:lumOff val="35000"/>
                            </a:schemeClr>
                          </a:solidFill>
                          <a:latin typeface="Univers" panose="020B0503020202020204" pitchFamily="34" charset="0"/>
                        </a:rPr>
                        <a:t>Einnahmen </a:t>
                      </a:r>
                      <a:r>
                        <a:rPr lang="de-DE" sz="1800" dirty="0">
                          <a:solidFill>
                            <a:schemeClr val="tx1">
                              <a:lumMod val="65000"/>
                              <a:lumOff val="35000"/>
                            </a:schemeClr>
                          </a:solidFill>
                          <a:latin typeface="Univers" panose="020B0503020202020204" pitchFamily="34" charset="0"/>
                        </a:rPr>
                        <a:t>(Beiträge, Pauschalvergütung)</a:t>
                      </a:r>
                      <a:endParaRPr lang="de-AT" sz="1800" dirty="0">
                        <a:solidFill>
                          <a:schemeClr val="tx1">
                            <a:lumMod val="65000"/>
                            <a:lumOff val="35000"/>
                          </a:schemeClr>
                        </a:solidFill>
                        <a:latin typeface="Univers" panose="020B0503020202020204" pitchFamily="34" charset="0"/>
                      </a:endParaRPr>
                    </a:p>
                  </a:txBody>
                  <a:tcPr anchor="ctr"/>
                </a:tc>
                <a:tc>
                  <a:txBody>
                    <a:bodyPr/>
                    <a:lstStyle/>
                    <a:p>
                      <a:pPr algn="r"/>
                      <a:r>
                        <a:rPr lang="de-DE" sz="2000" dirty="0">
                          <a:solidFill>
                            <a:schemeClr val="tx1">
                              <a:lumMod val="65000"/>
                              <a:lumOff val="35000"/>
                            </a:schemeClr>
                          </a:solidFill>
                          <a:latin typeface="Univers" panose="020B0503020202020204" pitchFamily="34" charset="0"/>
                        </a:rPr>
                        <a:t>rund € 9.400.800</a:t>
                      </a:r>
                    </a:p>
                  </a:txBody>
                  <a:tcPr anchor="ctr"/>
                </a:tc>
                <a:extLst>
                  <a:ext uri="{0D108BD9-81ED-4DB2-BD59-A6C34878D82A}">
                    <a16:rowId xmlns:a16="http://schemas.microsoft.com/office/drawing/2014/main" val="910524391"/>
                  </a:ext>
                </a:extLst>
              </a:tr>
              <a:tr h="432047">
                <a:tc>
                  <a:txBody>
                    <a:bodyPr/>
                    <a:lstStyle/>
                    <a:p>
                      <a:r>
                        <a:rPr lang="de-DE" sz="2000" dirty="0">
                          <a:solidFill>
                            <a:schemeClr val="tx1">
                              <a:lumMod val="65000"/>
                              <a:lumOff val="35000"/>
                            </a:schemeClr>
                          </a:solidFill>
                          <a:latin typeface="Univers" panose="020B0503020202020204" pitchFamily="34" charset="0"/>
                        </a:rPr>
                        <a:t>Ausgaben </a:t>
                      </a:r>
                      <a:r>
                        <a:rPr lang="de-DE" sz="1800" dirty="0">
                          <a:solidFill>
                            <a:schemeClr val="tx1">
                              <a:lumMod val="65000"/>
                              <a:lumOff val="35000"/>
                            </a:schemeClr>
                          </a:solidFill>
                          <a:latin typeface="Univers" panose="020B0503020202020204" pitchFamily="34" charset="0"/>
                        </a:rPr>
                        <a:t>(Renten, </a:t>
                      </a:r>
                      <a:r>
                        <a:rPr lang="de-DE" sz="1800" dirty="0" err="1">
                          <a:solidFill>
                            <a:schemeClr val="tx1">
                              <a:lumMod val="65000"/>
                              <a:lumOff val="35000"/>
                            </a:schemeClr>
                          </a:solidFill>
                          <a:latin typeface="Univers" panose="020B0503020202020204" pitchFamily="34" charset="0"/>
                        </a:rPr>
                        <a:t>Todfallskosten</a:t>
                      </a:r>
                      <a:r>
                        <a:rPr lang="de-DE" sz="1800" dirty="0">
                          <a:solidFill>
                            <a:schemeClr val="tx1">
                              <a:lumMod val="65000"/>
                              <a:lumOff val="35000"/>
                            </a:schemeClr>
                          </a:solidFill>
                          <a:latin typeface="Univers" panose="020B0503020202020204" pitchFamily="34" charset="0"/>
                        </a:rPr>
                        <a:t>)</a:t>
                      </a:r>
                    </a:p>
                  </a:txBody>
                  <a:tcPr anchor="ctr"/>
                </a:tc>
                <a:tc>
                  <a:txBody>
                    <a:bodyPr/>
                    <a:lstStyle/>
                    <a:p>
                      <a:pPr algn="r"/>
                      <a:r>
                        <a:rPr lang="de-DE" sz="2000" dirty="0">
                          <a:solidFill>
                            <a:schemeClr val="tx1">
                              <a:lumMod val="65000"/>
                              <a:lumOff val="35000"/>
                            </a:schemeClr>
                          </a:solidFill>
                          <a:latin typeface="Univers" panose="020B0503020202020204" pitchFamily="34" charset="0"/>
                        </a:rPr>
                        <a:t>rund € 7.664.600</a:t>
                      </a:r>
                    </a:p>
                  </a:txBody>
                  <a:tcPr anchor="ctr"/>
                </a:tc>
                <a:extLst>
                  <a:ext uri="{0D108BD9-81ED-4DB2-BD59-A6C34878D82A}">
                    <a16:rowId xmlns:a16="http://schemas.microsoft.com/office/drawing/2014/main" val="347829051"/>
                  </a:ext>
                </a:extLst>
              </a:tr>
              <a:tr h="432047">
                <a:tc>
                  <a:txBody>
                    <a:bodyPr/>
                    <a:lstStyle/>
                    <a:p>
                      <a:r>
                        <a:rPr lang="de-DE" sz="2000" dirty="0">
                          <a:solidFill>
                            <a:schemeClr val="tx1">
                              <a:lumMod val="65000"/>
                              <a:lumOff val="35000"/>
                            </a:schemeClr>
                          </a:solidFill>
                          <a:latin typeface="Univers" panose="020B0503020202020204" pitchFamily="34" charset="0"/>
                        </a:rPr>
                        <a:t>Einnahmenüberschuss</a:t>
                      </a:r>
                      <a:endParaRPr lang="de-AT" sz="2000"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dirty="0">
                          <a:solidFill>
                            <a:schemeClr val="tx1">
                              <a:lumMod val="65000"/>
                              <a:lumOff val="35000"/>
                            </a:schemeClr>
                          </a:solidFill>
                          <a:latin typeface="Univers" panose="020B0503020202020204" pitchFamily="34" charset="0"/>
                        </a:rPr>
                        <a:t>rund € 1.736.250 </a:t>
                      </a:r>
                      <a:endParaRPr lang="de-AT" sz="2000" dirty="0">
                        <a:solidFill>
                          <a:schemeClr val="tx1">
                            <a:lumMod val="65000"/>
                            <a:lumOff val="35000"/>
                          </a:schemeClr>
                        </a:solidFill>
                        <a:latin typeface="Univers" panose="020B0503020202020204" pitchFamily="34" charset="0"/>
                      </a:endParaRPr>
                    </a:p>
                  </a:txBody>
                  <a:tcPr anchor="ctr"/>
                </a:tc>
                <a:extLst>
                  <a:ext uri="{0D108BD9-81ED-4DB2-BD59-A6C34878D82A}">
                    <a16:rowId xmlns:a16="http://schemas.microsoft.com/office/drawing/2014/main" val="2332634496"/>
                  </a:ext>
                </a:extLst>
              </a:tr>
            </a:tbl>
          </a:graphicData>
        </a:graphic>
      </p:graphicFrame>
      <p:graphicFrame>
        <p:nvGraphicFramePr>
          <p:cNvPr id="3" name="Tabelle 2">
            <a:extLst>
              <a:ext uri="{FF2B5EF4-FFF2-40B4-BE49-F238E27FC236}">
                <a16:creationId xmlns:a16="http://schemas.microsoft.com/office/drawing/2014/main" id="{0C706B86-08F3-1FF6-F177-169EE05EBC60}"/>
              </a:ext>
            </a:extLst>
          </p:cNvPr>
          <p:cNvGraphicFramePr>
            <a:graphicFrameLocks noGrp="1"/>
          </p:cNvGraphicFramePr>
          <p:nvPr>
            <p:extLst>
              <p:ext uri="{D42A27DB-BD31-4B8C-83A1-F6EECF244321}">
                <p14:modId xmlns:p14="http://schemas.microsoft.com/office/powerpoint/2010/main" val="137741837"/>
              </p:ext>
            </p:extLst>
          </p:nvPr>
        </p:nvGraphicFramePr>
        <p:xfrm>
          <a:off x="390419" y="3933056"/>
          <a:ext cx="7907186" cy="1800197"/>
        </p:xfrm>
        <a:graphic>
          <a:graphicData uri="http://schemas.openxmlformats.org/drawingml/2006/table">
            <a:tbl>
              <a:tblPr firstRow="1" bandRow="1">
                <a:tableStyleId>{F5AB1C69-6EDB-4FF4-983F-18BD219EF322}</a:tableStyleId>
              </a:tblPr>
              <a:tblGrid>
                <a:gridCol w="5026866">
                  <a:extLst>
                    <a:ext uri="{9D8B030D-6E8A-4147-A177-3AD203B41FA5}">
                      <a16:colId xmlns:a16="http://schemas.microsoft.com/office/drawing/2014/main" val="1075551091"/>
                    </a:ext>
                  </a:extLst>
                </a:gridCol>
                <a:gridCol w="2880320">
                  <a:extLst>
                    <a:ext uri="{9D8B030D-6E8A-4147-A177-3AD203B41FA5}">
                      <a16:colId xmlns:a16="http://schemas.microsoft.com/office/drawing/2014/main" val="3904361258"/>
                    </a:ext>
                  </a:extLst>
                </a:gridCol>
              </a:tblGrid>
              <a:tr h="504056">
                <a:tc gridSpan="2">
                  <a:txBody>
                    <a:bodyPr/>
                    <a:lstStyle/>
                    <a:p>
                      <a:r>
                        <a:rPr lang="de-DE" sz="2600" b="1" kern="1200" dirty="0">
                          <a:solidFill>
                            <a:schemeClr val="lt1"/>
                          </a:solidFill>
                          <a:latin typeface="Univers" panose="020B0503020202020204" pitchFamily="34" charset="0"/>
                          <a:ea typeface="+mn-ea"/>
                          <a:cs typeface="+mn-cs"/>
                        </a:rPr>
                        <a:t>Vermögensstand</a:t>
                      </a:r>
                      <a:endParaRPr lang="de-AT" sz="2600" b="1" kern="1200" dirty="0">
                        <a:solidFill>
                          <a:schemeClr val="lt1"/>
                        </a:solidFill>
                        <a:latin typeface="Univers" panose="020B0503020202020204" pitchFamily="34" charset="0"/>
                        <a:ea typeface="+mn-ea"/>
                        <a:cs typeface="+mn-cs"/>
                      </a:endParaRPr>
                    </a:p>
                  </a:txBody>
                  <a:tcPr anchor="ctr"/>
                </a:tc>
                <a:tc hMerge="1">
                  <a:txBody>
                    <a:bodyPr/>
                    <a:lstStyle/>
                    <a:p>
                      <a:endParaRPr lang="de-AT" dirty="0"/>
                    </a:p>
                  </a:txBody>
                  <a:tcPr/>
                </a:tc>
                <a:extLst>
                  <a:ext uri="{0D108BD9-81ED-4DB2-BD59-A6C34878D82A}">
                    <a16:rowId xmlns:a16="http://schemas.microsoft.com/office/drawing/2014/main" val="2982863786"/>
                  </a:ext>
                </a:extLst>
              </a:tr>
              <a:tr h="432047">
                <a:tc>
                  <a:txBody>
                    <a:bodyPr/>
                    <a:lstStyle/>
                    <a:p>
                      <a:r>
                        <a:rPr lang="de-DE" sz="2000" dirty="0">
                          <a:solidFill>
                            <a:schemeClr val="tx1">
                              <a:lumMod val="65000"/>
                              <a:lumOff val="35000"/>
                            </a:schemeClr>
                          </a:solidFill>
                          <a:latin typeface="Univers" panose="020B0503020202020204" pitchFamily="34" charset="0"/>
                        </a:rPr>
                        <a:t>31.12.2024</a:t>
                      </a:r>
                      <a:endParaRPr lang="de-AT" sz="2000"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dirty="0">
                          <a:solidFill>
                            <a:schemeClr val="tx1">
                              <a:lumMod val="65000"/>
                              <a:lumOff val="35000"/>
                            </a:schemeClr>
                          </a:solidFill>
                          <a:latin typeface="Univers" panose="020B0503020202020204" pitchFamily="34" charset="0"/>
                        </a:rPr>
                        <a:t>rund € </a:t>
                      </a:r>
                      <a:r>
                        <a:rPr lang="de-AT" sz="2000" dirty="0">
                          <a:solidFill>
                            <a:schemeClr val="tx1">
                              <a:lumMod val="65000"/>
                              <a:lumOff val="35000"/>
                            </a:schemeClr>
                          </a:solidFill>
                          <a:latin typeface="Univers" panose="020B0503020202020204" pitchFamily="34" charset="0"/>
                        </a:rPr>
                        <a:t>30.985.200</a:t>
                      </a:r>
                    </a:p>
                  </a:txBody>
                  <a:tcPr anchor="ctr"/>
                </a:tc>
                <a:extLst>
                  <a:ext uri="{0D108BD9-81ED-4DB2-BD59-A6C34878D82A}">
                    <a16:rowId xmlns:a16="http://schemas.microsoft.com/office/drawing/2014/main" val="2511630893"/>
                  </a:ext>
                </a:extLst>
              </a:tr>
              <a:tr h="432047">
                <a:tc>
                  <a:txBody>
                    <a:bodyPr/>
                    <a:lstStyle/>
                    <a:p>
                      <a:r>
                        <a:rPr lang="de-DE" sz="2000" b="1" dirty="0">
                          <a:solidFill>
                            <a:schemeClr val="tx1">
                              <a:lumMod val="65000"/>
                              <a:lumOff val="35000"/>
                            </a:schemeClr>
                          </a:solidFill>
                          <a:latin typeface="Univers" panose="020B0503020202020204" pitchFamily="34" charset="0"/>
                        </a:rPr>
                        <a:t>31.12.2025</a:t>
                      </a:r>
                      <a:endParaRPr lang="de-AT" sz="2000" b="1"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b="1" dirty="0">
                          <a:solidFill>
                            <a:schemeClr val="tx1">
                              <a:lumMod val="65000"/>
                              <a:lumOff val="35000"/>
                            </a:schemeClr>
                          </a:solidFill>
                          <a:latin typeface="Univers" panose="020B0503020202020204" pitchFamily="34" charset="0"/>
                        </a:rPr>
                        <a:t>rund € </a:t>
                      </a:r>
                      <a:r>
                        <a:rPr lang="de-AT" sz="2000" b="1" dirty="0">
                          <a:solidFill>
                            <a:schemeClr val="tx1">
                              <a:lumMod val="65000"/>
                              <a:lumOff val="35000"/>
                            </a:schemeClr>
                          </a:solidFill>
                          <a:latin typeface="Univers" panose="020B0503020202020204" pitchFamily="34" charset="0"/>
                        </a:rPr>
                        <a:t>33.579.900</a:t>
                      </a:r>
                    </a:p>
                  </a:txBody>
                  <a:tcPr anchor="ctr"/>
                </a:tc>
                <a:extLst>
                  <a:ext uri="{0D108BD9-81ED-4DB2-BD59-A6C34878D82A}">
                    <a16:rowId xmlns:a16="http://schemas.microsoft.com/office/drawing/2014/main" val="323467979"/>
                  </a:ext>
                </a:extLst>
              </a:tr>
              <a:tr h="432047">
                <a:tc>
                  <a:txBody>
                    <a:bodyPr/>
                    <a:lstStyle/>
                    <a:p>
                      <a:r>
                        <a:rPr lang="de-DE" sz="2000" dirty="0">
                          <a:solidFill>
                            <a:schemeClr val="tx1">
                              <a:lumMod val="65000"/>
                              <a:lumOff val="35000"/>
                            </a:schemeClr>
                          </a:solidFill>
                          <a:latin typeface="Univers" panose="020B0503020202020204" pitchFamily="34" charset="0"/>
                        </a:rPr>
                        <a:t>Zuwachs 2025</a:t>
                      </a:r>
                      <a:endParaRPr lang="de-AT" sz="2000"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dirty="0">
                          <a:solidFill>
                            <a:schemeClr val="tx1">
                              <a:lumMod val="65000"/>
                              <a:lumOff val="35000"/>
                            </a:schemeClr>
                          </a:solidFill>
                          <a:latin typeface="Univers" panose="020B0503020202020204" pitchFamily="34" charset="0"/>
                        </a:rPr>
                        <a:t>rund €   </a:t>
                      </a:r>
                      <a:r>
                        <a:rPr lang="de-AT" sz="2000" dirty="0">
                          <a:solidFill>
                            <a:schemeClr val="tx1">
                              <a:lumMod val="65000"/>
                              <a:lumOff val="35000"/>
                            </a:schemeClr>
                          </a:solidFill>
                          <a:latin typeface="Univers" panose="020B0503020202020204" pitchFamily="34" charset="0"/>
                        </a:rPr>
                        <a:t>2.594.700</a:t>
                      </a:r>
                    </a:p>
                  </a:txBody>
                  <a:tcPr anchor="ctr"/>
                </a:tc>
                <a:extLst>
                  <a:ext uri="{0D108BD9-81ED-4DB2-BD59-A6C34878D82A}">
                    <a16:rowId xmlns:a16="http://schemas.microsoft.com/office/drawing/2014/main" val="3057090828"/>
                  </a:ext>
                </a:extLst>
              </a:tr>
            </a:tbl>
          </a:graphicData>
        </a:graphic>
      </p:graphicFrame>
    </p:spTree>
    <p:extLst>
      <p:ext uri="{BB962C8B-B14F-4D97-AF65-F5344CB8AC3E}">
        <p14:creationId xmlns:p14="http://schemas.microsoft.com/office/powerpoint/2010/main" val="2913591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60641-0BA9-9D63-1EC9-777939DD28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E35211E-1F84-FB5E-9EFD-DCCBB0FC37A8}"/>
              </a:ext>
            </a:extLst>
          </p:cNvPr>
          <p:cNvSpPr>
            <a:spLocks noGrp="1"/>
          </p:cNvSpPr>
          <p:nvPr>
            <p:ph type="title"/>
          </p:nvPr>
        </p:nvSpPr>
        <p:spPr>
          <a:xfrm>
            <a:off x="287348" y="443074"/>
            <a:ext cx="8229600" cy="985837"/>
          </a:xfrm>
        </p:spPr>
        <p:txBody>
          <a:bodyPr/>
          <a:lstStyle/>
          <a:p>
            <a:r>
              <a:rPr lang="de-DE" dirty="0">
                <a:solidFill>
                  <a:schemeClr val="tx1">
                    <a:lumMod val="65000"/>
                    <a:lumOff val="35000"/>
                  </a:schemeClr>
                </a:solidFill>
              </a:rPr>
              <a:t>Veranlagung per 31.12.2025</a:t>
            </a:r>
            <a:br>
              <a:rPr lang="de-DE" dirty="0">
                <a:solidFill>
                  <a:schemeClr val="tx1">
                    <a:lumMod val="65000"/>
                    <a:lumOff val="35000"/>
                  </a:schemeClr>
                </a:solidFill>
              </a:rPr>
            </a:br>
            <a:r>
              <a:rPr lang="de-DE" sz="2400" b="0" dirty="0">
                <a:solidFill>
                  <a:schemeClr val="tx1">
                    <a:lumMod val="65000"/>
                    <a:lumOff val="35000"/>
                  </a:schemeClr>
                </a:solidFill>
              </a:rPr>
              <a:t>- Anleihen und Termineinlagen</a:t>
            </a:r>
            <a:endParaRPr lang="de-AT" sz="2400" b="0" dirty="0">
              <a:solidFill>
                <a:schemeClr val="tx1">
                  <a:lumMod val="65000"/>
                  <a:lumOff val="35000"/>
                </a:schemeClr>
              </a:solidFill>
            </a:endParaRPr>
          </a:p>
        </p:txBody>
      </p:sp>
      <p:pic>
        <p:nvPicPr>
          <p:cNvPr id="4" name="Grafik 3">
            <a:extLst>
              <a:ext uri="{FF2B5EF4-FFF2-40B4-BE49-F238E27FC236}">
                <a16:creationId xmlns:a16="http://schemas.microsoft.com/office/drawing/2014/main" id="{61D93B00-6EAD-5140-8E1D-EF2FF8E95ECE}"/>
              </a:ext>
            </a:extLst>
          </p:cNvPr>
          <p:cNvPicPr>
            <a:picLocks noChangeAspect="1"/>
          </p:cNvPicPr>
          <p:nvPr/>
        </p:nvPicPr>
        <p:blipFill>
          <a:blip r:embed="rId3"/>
          <a:stretch>
            <a:fillRect/>
          </a:stretch>
        </p:blipFill>
        <p:spPr>
          <a:xfrm>
            <a:off x="323528" y="1412776"/>
            <a:ext cx="8410575" cy="2819400"/>
          </a:xfrm>
          <a:prstGeom prst="rect">
            <a:avLst/>
          </a:prstGeom>
        </p:spPr>
      </p:pic>
    </p:spTree>
    <p:extLst>
      <p:ext uri="{BB962C8B-B14F-4D97-AF65-F5344CB8AC3E}">
        <p14:creationId xmlns:p14="http://schemas.microsoft.com/office/powerpoint/2010/main" val="16586110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45103-5792-6A0B-B473-E0B4113D016A}"/>
              </a:ext>
            </a:extLst>
          </p:cNvPr>
          <p:cNvSpPr>
            <a:spLocks noGrp="1"/>
          </p:cNvSpPr>
          <p:nvPr>
            <p:ph type="title"/>
          </p:nvPr>
        </p:nvSpPr>
        <p:spPr>
          <a:xfrm>
            <a:off x="293787" y="476672"/>
            <a:ext cx="8229600" cy="985837"/>
          </a:xfrm>
        </p:spPr>
        <p:txBody>
          <a:bodyPr/>
          <a:lstStyle/>
          <a:p>
            <a:r>
              <a:rPr lang="de-DE" dirty="0">
                <a:solidFill>
                  <a:schemeClr val="tx1">
                    <a:lumMod val="65000"/>
                    <a:lumOff val="35000"/>
                  </a:schemeClr>
                </a:solidFill>
              </a:rPr>
              <a:t>Veranlagung per 31.12.2025</a:t>
            </a:r>
            <a:br>
              <a:rPr lang="de-DE" dirty="0">
                <a:solidFill>
                  <a:schemeClr val="tx1">
                    <a:lumMod val="65000"/>
                    <a:lumOff val="35000"/>
                  </a:schemeClr>
                </a:solidFill>
              </a:rPr>
            </a:br>
            <a:r>
              <a:rPr lang="de-DE" b="0" dirty="0">
                <a:solidFill>
                  <a:schemeClr val="tx1">
                    <a:lumMod val="65000"/>
                    <a:lumOff val="35000"/>
                  </a:schemeClr>
                </a:solidFill>
              </a:rPr>
              <a:t>- </a:t>
            </a:r>
            <a:r>
              <a:rPr lang="de-DE" sz="2400" b="0" dirty="0">
                <a:solidFill>
                  <a:schemeClr val="tx1">
                    <a:lumMod val="65000"/>
                    <a:lumOff val="35000"/>
                  </a:schemeClr>
                </a:solidFill>
              </a:rPr>
              <a:t>Fonds</a:t>
            </a:r>
            <a:endParaRPr lang="de-AT" dirty="0">
              <a:solidFill>
                <a:schemeClr val="tx1">
                  <a:lumMod val="65000"/>
                  <a:lumOff val="35000"/>
                </a:schemeClr>
              </a:solidFill>
            </a:endParaRPr>
          </a:p>
        </p:txBody>
      </p:sp>
      <p:pic>
        <p:nvPicPr>
          <p:cNvPr id="6" name="Grafik 5">
            <a:extLst>
              <a:ext uri="{FF2B5EF4-FFF2-40B4-BE49-F238E27FC236}">
                <a16:creationId xmlns:a16="http://schemas.microsoft.com/office/drawing/2014/main" id="{48E947A0-B987-5493-E9D0-FE1B4FC6F208}"/>
              </a:ext>
            </a:extLst>
          </p:cNvPr>
          <p:cNvPicPr>
            <a:picLocks noChangeAspect="1"/>
          </p:cNvPicPr>
          <p:nvPr/>
        </p:nvPicPr>
        <p:blipFill>
          <a:blip r:embed="rId3"/>
          <a:stretch>
            <a:fillRect/>
          </a:stretch>
        </p:blipFill>
        <p:spPr>
          <a:xfrm>
            <a:off x="10840" y="1412776"/>
            <a:ext cx="9144000" cy="1778517"/>
          </a:xfrm>
          <a:prstGeom prst="rect">
            <a:avLst/>
          </a:prstGeom>
        </p:spPr>
      </p:pic>
    </p:spTree>
    <p:extLst>
      <p:ext uri="{BB962C8B-B14F-4D97-AF65-F5344CB8AC3E}">
        <p14:creationId xmlns:p14="http://schemas.microsoft.com/office/powerpoint/2010/main" val="1625171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4885" y="371066"/>
            <a:ext cx="8229600" cy="761876"/>
          </a:xfrm>
        </p:spPr>
        <p:txBody>
          <a:bodyPr/>
          <a:lstStyle/>
          <a:p>
            <a:r>
              <a:rPr lang="de-DE" dirty="0">
                <a:solidFill>
                  <a:schemeClr val="tx1">
                    <a:lumMod val="65000"/>
                    <a:lumOff val="35000"/>
                  </a:schemeClr>
                </a:solidFill>
                <a:latin typeface="Univers" pitchFamily="34"/>
              </a:rPr>
              <a:t>Unterstützungsfonds</a:t>
            </a:r>
            <a:endParaRPr lang="de-AT" dirty="0">
              <a:solidFill>
                <a:schemeClr val="tx1">
                  <a:lumMod val="65000"/>
                  <a:lumOff val="35000"/>
                </a:schemeClr>
              </a:solidFill>
              <a:latin typeface="Univers" pitchFamily="34"/>
            </a:endParaRPr>
          </a:p>
        </p:txBody>
      </p:sp>
      <p:graphicFrame>
        <p:nvGraphicFramePr>
          <p:cNvPr id="6" name="Tabelle 6">
            <a:extLst>
              <a:ext uri="{FF2B5EF4-FFF2-40B4-BE49-F238E27FC236}">
                <a16:creationId xmlns:a16="http://schemas.microsoft.com/office/drawing/2014/main" id="{763A2003-6483-BDFA-C2A4-4DCF35F6C99D}"/>
              </a:ext>
            </a:extLst>
          </p:cNvPr>
          <p:cNvGraphicFramePr>
            <a:graphicFrameLocks noGrp="1"/>
          </p:cNvGraphicFramePr>
          <p:nvPr>
            <p:ph idx="1"/>
            <p:extLst>
              <p:ext uri="{D42A27DB-BD31-4B8C-83A1-F6EECF244321}">
                <p14:modId xmlns:p14="http://schemas.microsoft.com/office/powerpoint/2010/main" val="1390591708"/>
              </p:ext>
            </p:extLst>
          </p:nvPr>
        </p:nvGraphicFramePr>
        <p:xfrm>
          <a:off x="390954" y="1412776"/>
          <a:ext cx="7905600" cy="1828801"/>
        </p:xfrm>
        <a:graphic>
          <a:graphicData uri="http://schemas.openxmlformats.org/drawingml/2006/table">
            <a:tbl>
              <a:tblPr firstRow="1" bandRow="1">
                <a:tableStyleId>{00A15C55-8517-42AA-B614-E9B94910E393}</a:tableStyleId>
              </a:tblPr>
              <a:tblGrid>
                <a:gridCol w="5105312">
                  <a:extLst>
                    <a:ext uri="{9D8B030D-6E8A-4147-A177-3AD203B41FA5}">
                      <a16:colId xmlns:a16="http://schemas.microsoft.com/office/drawing/2014/main" val="3832990422"/>
                    </a:ext>
                  </a:extLst>
                </a:gridCol>
                <a:gridCol w="2800288">
                  <a:extLst>
                    <a:ext uri="{9D8B030D-6E8A-4147-A177-3AD203B41FA5}">
                      <a16:colId xmlns:a16="http://schemas.microsoft.com/office/drawing/2014/main" val="1593216036"/>
                    </a:ext>
                  </a:extLst>
                </a:gridCol>
              </a:tblGrid>
              <a:tr h="532660">
                <a:tc gridSpan="2">
                  <a:txBody>
                    <a:bodyPr/>
                    <a:lstStyle/>
                    <a:p>
                      <a:r>
                        <a:rPr lang="de-DE" sz="2600" b="1" kern="1200" dirty="0">
                          <a:solidFill>
                            <a:schemeClr val="lt1"/>
                          </a:solidFill>
                          <a:latin typeface="Univers" panose="020B0503020202020204" pitchFamily="34" charset="0"/>
                        </a:rPr>
                        <a:t>Unterstützungsfonds - Vermögensstand</a:t>
                      </a:r>
                      <a:endParaRPr lang="de-AT" sz="2600" b="1" kern="1200" dirty="0">
                        <a:solidFill>
                          <a:schemeClr val="lt1"/>
                        </a:solidFill>
                        <a:latin typeface="Univers" panose="020B0503020202020204" pitchFamily="34" charset="0"/>
                        <a:ea typeface="+mn-ea"/>
                        <a:cs typeface="+mn-cs"/>
                      </a:endParaRPr>
                    </a:p>
                  </a:txBody>
                  <a:tcPr anchor="ctr"/>
                </a:tc>
                <a:tc hMerge="1">
                  <a:txBody>
                    <a:bodyPr/>
                    <a:lstStyle/>
                    <a:p>
                      <a:endParaRPr lang="de-AT" dirty="0"/>
                    </a:p>
                  </a:txBody>
                  <a:tcPr/>
                </a:tc>
                <a:extLst>
                  <a:ext uri="{0D108BD9-81ED-4DB2-BD59-A6C34878D82A}">
                    <a16:rowId xmlns:a16="http://schemas.microsoft.com/office/drawing/2014/main" val="3286848301"/>
                  </a:ext>
                </a:extLst>
              </a:tr>
              <a:tr h="432047">
                <a:tc>
                  <a:txBody>
                    <a:bodyPr/>
                    <a:lstStyle/>
                    <a:p>
                      <a:r>
                        <a:rPr lang="de-DE" sz="2000" dirty="0">
                          <a:solidFill>
                            <a:schemeClr val="tx1">
                              <a:lumMod val="65000"/>
                              <a:lumOff val="35000"/>
                            </a:schemeClr>
                          </a:solidFill>
                          <a:latin typeface="Univers" panose="020B0503020202020204" pitchFamily="34" charset="0"/>
                        </a:rPr>
                        <a:t>31.12.2024</a:t>
                      </a:r>
                      <a:endParaRPr lang="de-AT" sz="2000"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dirty="0">
                          <a:solidFill>
                            <a:schemeClr val="tx1">
                              <a:lumMod val="65000"/>
                              <a:lumOff val="35000"/>
                            </a:schemeClr>
                          </a:solidFill>
                          <a:latin typeface="Univers" panose="020B0503020202020204" pitchFamily="34" charset="0"/>
                        </a:rPr>
                        <a:t>€ </a:t>
                      </a:r>
                      <a:r>
                        <a:rPr lang="de-AT" sz="2000" dirty="0">
                          <a:solidFill>
                            <a:schemeClr val="tx1">
                              <a:lumMod val="65000"/>
                              <a:lumOff val="35000"/>
                            </a:schemeClr>
                          </a:solidFill>
                          <a:latin typeface="Univers" panose="020B0503020202020204" pitchFamily="34" charset="0"/>
                        </a:rPr>
                        <a:t>441.084,28</a:t>
                      </a:r>
                    </a:p>
                  </a:txBody>
                  <a:tcPr anchor="ctr"/>
                </a:tc>
                <a:extLst>
                  <a:ext uri="{0D108BD9-81ED-4DB2-BD59-A6C34878D82A}">
                    <a16:rowId xmlns:a16="http://schemas.microsoft.com/office/drawing/2014/main" val="910524391"/>
                  </a:ext>
                </a:extLst>
              </a:tr>
              <a:tr h="432047">
                <a:tc>
                  <a:txBody>
                    <a:bodyPr/>
                    <a:lstStyle/>
                    <a:p>
                      <a:r>
                        <a:rPr lang="de-DE" sz="2000" b="1" dirty="0">
                          <a:solidFill>
                            <a:schemeClr val="tx1">
                              <a:lumMod val="65000"/>
                              <a:lumOff val="35000"/>
                            </a:schemeClr>
                          </a:solidFill>
                          <a:latin typeface="Univers" panose="020B0503020202020204" pitchFamily="34" charset="0"/>
                        </a:rPr>
                        <a:t>31.12.2025</a:t>
                      </a:r>
                      <a:endParaRPr lang="de-AT" sz="2000" b="1"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b="1" dirty="0">
                          <a:solidFill>
                            <a:schemeClr val="tx1">
                              <a:lumMod val="65000"/>
                              <a:lumOff val="35000"/>
                            </a:schemeClr>
                          </a:solidFill>
                          <a:latin typeface="Univers" panose="020B0503020202020204" pitchFamily="34" charset="0"/>
                        </a:rPr>
                        <a:t>€ 438.926,22</a:t>
                      </a:r>
                    </a:p>
                  </a:txBody>
                  <a:tcPr anchor="ctr"/>
                </a:tc>
                <a:extLst>
                  <a:ext uri="{0D108BD9-81ED-4DB2-BD59-A6C34878D82A}">
                    <a16:rowId xmlns:a16="http://schemas.microsoft.com/office/drawing/2014/main" val="347829051"/>
                  </a:ext>
                </a:extLst>
              </a:tr>
              <a:tr h="432047">
                <a:tc>
                  <a:txBody>
                    <a:bodyPr/>
                    <a:lstStyle/>
                    <a:p>
                      <a:r>
                        <a:rPr lang="de-DE" sz="2000" dirty="0">
                          <a:solidFill>
                            <a:schemeClr val="tx1">
                              <a:lumMod val="65000"/>
                              <a:lumOff val="35000"/>
                            </a:schemeClr>
                          </a:solidFill>
                          <a:latin typeface="Univers" panose="020B0503020202020204" pitchFamily="34" charset="0"/>
                        </a:rPr>
                        <a:t>Abgang 2025</a:t>
                      </a:r>
                      <a:endParaRPr lang="de-AT" sz="2000"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dirty="0">
                          <a:solidFill>
                            <a:schemeClr val="tx1">
                              <a:lumMod val="65000"/>
                              <a:lumOff val="35000"/>
                            </a:schemeClr>
                          </a:solidFill>
                          <a:latin typeface="Univers" panose="020B0503020202020204" pitchFamily="34" charset="0"/>
                        </a:rPr>
                        <a:t>€   </a:t>
                      </a:r>
                      <a:r>
                        <a:rPr lang="de-AT" sz="2000" dirty="0">
                          <a:solidFill>
                            <a:schemeClr val="tx1">
                              <a:lumMod val="65000"/>
                              <a:lumOff val="35000"/>
                            </a:schemeClr>
                          </a:solidFill>
                          <a:latin typeface="Univers" panose="020B0503020202020204" pitchFamily="34" charset="0"/>
                        </a:rPr>
                        <a:t>2.158,06</a:t>
                      </a:r>
                    </a:p>
                  </a:txBody>
                  <a:tcPr anchor="ctr"/>
                </a:tc>
                <a:extLst>
                  <a:ext uri="{0D108BD9-81ED-4DB2-BD59-A6C34878D82A}">
                    <a16:rowId xmlns:a16="http://schemas.microsoft.com/office/drawing/2014/main" val="2332634496"/>
                  </a:ext>
                </a:extLst>
              </a:tr>
            </a:tbl>
          </a:graphicData>
        </a:graphic>
      </p:graphicFrame>
    </p:spTree>
    <p:extLst>
      <p:ext uri="{BB962C8B-B14F-4D97-AF65-F5344CB8AC3E}">
        <p14:creationId xmlns:p14="http://schemas.microsoft.com/office/powerpoint/2010/main" val="25304205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7808" y="485725"/>
            <a:ext cx="8229600" cy="549599"/>
          </a:xfrm>
        </p:spPr>
        <p:txBody>
          <a:bodyPr/>
          <a:lstStyle/>
          <a:p>
            <a:r>
              <a:rPr lang="de-DE" dirty="0">
                <a:solidFill>
                  <a:schemeClr val="tx1">
                    <a:lumMod val="65000"/>
                    <a:lumOff val="35000"/>
                  </a:schemeClr>
                </a:solidFill>
                <a:latin typeface="Univers" pitchFamily="34"/>
              </a:rPr>
              <a:t>Sondervermögen nach </a:t>
            </a:r>
            <a:r>
              <a:rPr lang="de-DE" dirty="0" err="1">
                <a:solidFill>
                  <a:schemeClr val="tx1">
                    <a:lumMod val="65000"/>
                    <a:lumOff val="35000"/>
                  </a:schemeClr>
                </a:solidFill>
                <a:latin typeface="Univers" pitchFamily="34"/>
              </a:rPr>
              <a:t>em</a:t>
            </a:r>
            <a:r>
              <a:rPr lang="de-DE" dirty="0">
                <a:solidFill>
                  <a:schemeClr val="tx1">
                    <a:lumMod val="65000"/>
                    <a:lumOff val="35000"/>
                  </a:schemeClr>
                </a:solidFill>
                <a:latin typeface="Univers" pitchFamily="34"/>
              </a:rPr>
              <a:t>. RA Dr. Kapferer</a:t>
            </a:r>
            <a:endParaRPr lang="de-AT" dirty="0">
              <a:highlight>
                <a:srgbClr val="FF0000"/>
              </a:highlight>
            </a:endParaRPr>
          </a:p>
        </p:txBody>
      </p:sp>
      <p:graphicFrame>
        <p:nvGraphicFramePr>
          <p:cNvPr id="6" name="Tabelle 6">
            <a:extLst>
              <a:ext uri="{FF2B5EF4-FFF2-40B4-BE49-F238E27FC236}">
                <a16:creationId xmlns:a16="http://schemas.microsoft.com/office/drawing/2014/main" id="{763A2003-6483-BDFA-C2A4-4DCF35F6C99D}"/>
              </a:ext>
            </a:extLst>
          </p:cNvPr>
          <p:cNvGraphicFramePr>
            <a:graphicFrameLocks noGrp="1"/>
          </p:cNvGraphicFramePr>
          <p:nvPr>
            <p:ph idx="1"/>
            <p:extLst>
              <p:ext uri="{D42A27DB-BD31-4B8C-83A1-F6EECF244321}">
                <p14:modId xmlns:p14="http://schemas.microsoft.com/office/powerpoint/2010/main" val="1550374628"/>
              </p:ext>
            </p:extLst>
          </p:nvPr>
        </p:nvGraphicFramePr>
        <p:xfrm>
          <a:off x="390954" y="1412776"/>
          <a:ext cx="7905600" cy="1828801"/>
        </p:xfrm>
        <a:graphic>
          <a:graphicData uri="http://schemas.openxmlformats.org/drawingml/2006/table">
            <a:tbl>
              <a:tblPr firstRow="1" bandRow="1">
                <a:tableStyleId>{21E4AEA4-8DFA-4A89-87EB-49C32662AFE0}</a:tableStyleId>
              </a:tblPr>
              <a:tblGrid>
                <a:gridCol w="4865287">
                  <a:extLst>
                    <a:ext uri="{9D8B030D-6E8A-4147-A177-3AD203B41FA5}">
                      <a16:colId xmlns:a16="http://schemas.microsoft.com/office/drawing/2014/main" val="3832990422"/>
                    </a:ext>
                  </a:extLst>
                </a:gridCol>
                <a:gridCol w="3040313">
                  <a:extLst>
                    <a:ext uri="{9D8B030D-6E8A-4147-A177-3AD203B41FA5}">
                      <a16:colId xmlns:a16="http://schemas.microsoft.com/office/drawing/2014/main" val="1593216036"/>
                    </a:ext>
                  </a:extLst>
                </a:gridCol>
              </a:tblGrid>
              <a:tr h="532660">
                <a:tc gridSpan="2">
                  <a:txBody>
                    <a:bodyPr/>
                    <a:lstStyle/>
                    <a:p>
                      <a:r>
                        <a:rPr lang="de-DE" sz="2600" b="1" kern="1200" dirty="0">
                          <a:solidFill>
                            <a:schemeClr val="lt1"/>
                          </a:solidFill>
                          <a:latin typeface="Univers" panose="020B0503020202020204" pitchFamily="34" charset="0"/>
                        </a:rPr>
                        <a:t>Sondervermögen - Vermögensstand</a:t>
                      </a:r>
                      <a:endParaRPr lang="de-AT" sz="2600" b="1" kern="1200" dirty="0">
                        <a:solidFill>
                          <a:schemeClr val="lt1"/>
                        </a:solidFill>
                        <a:latin typeface="Univers" panose="020B0503020202020204" pitchFamily="34" charset="0"/>
                        <a:ea typeface="+mn-ea"/>
                        <a:cs typeface="+mn-cs"/>
                      </a:endParaRPr>
                    </a:p>
                  </a:txBody>
                  <a:tcPr anchor="ctr"/>
                </a:tc>
                <a:tc hMerge="1">
                  <a:txBody>
                    <a:bodyPr/>
                    <a:lstStyle/>
                    <a:p>
                      <a:endParaRPr lang="de-AT" dirty="0"/>
                    </a:p>
                  </a:txBody>
                  <a:tcPr/>
                </a:tc>
                <a:extLst>
                  <a:ext uri="{0D108BD9-81ED-4DB2-BD59-A6C34878D82A}">
                    <a16:rowId xmlns:a16="http://schemas.microsoft.com/office/drawing/2014/main" val="3286848301"/>
                  </a:ext>
                </a:extLst>
              </a:tr>
              <a:tr h="432047">
                <a:tc>
                  <a:txBody>
                    <a:bodyPr/>
                    <a:lstStyle/>
                    <a:p>
                      <a:r>
                        <a:rPr lang="de-DE" sz="2000" b="0" dirty="0">
                          <a:solidFill>
                            <a:schemeClr val="tx1">
                              <a:lumMod val="65000"/>
                              <a:lumOff val="35000"/>
                            </a:schemeClr>
                          </a:solidFill>
                          <a:latin typeface="Univers" panose="020B0503020202020204" pitchFamily="34" charset="0"/>
                        </a:rPr>
                        <a:t>31.12.2024</a:t>
                      </a:r>
                      <a:endParaRPr lang="de-AT" sz="2000" b="0"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b="0" dirty="0">
                          <a:solidFill>
                            <a:schemeClr val="tx1">
                              <a:lumMod val="65000"/>
                              <a:lumOff val="35000"/>
                            </a:schemeClr>
                          </a:solidFill>
                          <a:latin typeface="Univers" panose="020B0503020202020204" pitchFamily="34" charset="0"/>
                        </a:rPr>
                        <a:t>€ </a:t>
                      </a:r>
                      <a:r>
                        <a:rPr lang="de-AT" sz="2000" b="0" dirty="0">
                          <a:solidFill>
                            <a:schemeClr val="tx1">
                              <a:lumMod val="65000"/>
                              <a:lumOff val="35000"/>
                            </a:schemeClr>
                          </a:solidFill>
                          <a:latin typeface="Univers" panose="020B0503020202020204" pitchFamily="34" charset="0"/>
                        </a:rPr>
                        <a:t>2.145.684,50</a:t>
                      </a:r>
                    </a:p>
                  </a:txBody>
                  <a:tcPr anchor="ctr"/>
                </a:tc>
                <a:extLst>
                  <a:ext uri="{0D108BD9-81ED-4DB2-BD59-A6C34878D82A}">
                    <a16:rowId xmlns:a16="http://schemas.microsoft.com/office/drawing/2014/main" val="910524391"/>
                  </a:ext>
                </a:extLst>
              </a:tr>
              <a:tr h="432047">
                <a:tc>
                  <a:txBody>
                    <a:bodyPr/>
                    <a:lstStyle/>
                    <a:p>
                      <a:r>
                        <a:rPr lang="de-DE" sz="2000" b="1" dirty="0">
                          <a:solidFill>
                            <a:schemeClr val="tx1">
                              <a:lumMod val="65000"/>
                              <a:lumOff val="35000"/>
                            </a:schemeClr>
                          </a:solidFill>
                          <a:latin typeface="Univers" panose="020B0503020202020204" pitchFamily="34" charset="0"/>
                        </a:rPr>
                        <a:t>31.12.2025</a:t>
                      </a:r>
                      <a:endParaRPr lang="de-AT" sz="2000" b="1"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b="1" dirty="0">
                          <a:solidFill>
                            <a:schemeClr val="tx1">
                              <a:lumMod val="65000"/>
                              <a:lumOff val="35000"/>
                            </a:schemeClr>
                          </a:solidFill>
                          <a:latin typeface="Univers" panose="020B0503020202020204" pitchFamily="34" charset="0"/>
                        </a:rPr>
                        <a:t>€ </a:t>
                      </a:r>
                      <a:r>
                        <a:rPr lang="de-AT" sz="2000" b="1" dirty="0">
                          <a:solidFill>
                            <a:schemeClr val="tx1">
                              <a:lumMod val="65000"/>
                              <a:lumOff val="35000"/>
                            </a:schemeClr>
                          </a:solidFill>
                          <a:latin typeface="Univers" panose="020B0503020202020204" pitchFamily="34" charset="0"/>
                        </a:rPr>
                        <a:t>2.161.753,66</a:t>
                      </a:r>
                    </a:p>
                  </a:txBody>
                  <a:tcPr anchor="ctr"/>
                </a:tc>
                <a:extLst>
                  <a:ext uri="{0D108BD9-81ED-4DB2-BD59-A6C34878D82A}">
                    <a16:rowId xmlns:a16="http://schemas.microsoft.com/office/drawing/2014/main" val="347829051"/>
                  </a:ext>
                </a:extLst>
              </a:tr>
              <a:tr h="432047">
                <a:tc>
                  <a:txBody>
                    <a:bodyPr/>
                    <a:lstStyle/>
                    <a:p>
                      <a:r>
                        <a:rPr lang="de-DE" sz="2000" dirty="0">
                          <a:solidFill>
                            <a:schemeClr val="tx1">
                              <a:lumMod val="65000"/>
                              <a:lumOff val="35000"/>
                            </a:schemeClr>
                          </a:solidFill>
                          <a:latin typeface="Univers" panose="020B0503020202020204" pitchFamily="34" charset="0"/>
                        </a:rPr>
                        <a:t>Zuwachs 2025</a:t>
                      </a:r>
                      <a:endParaRPr lang="de-AT" sz="2000"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dirty="0">
                          <a:solidFill>
                            <a:schemeClr val="tx1">
                              <a:lumMod val="65000"/>
                              <a:lumOff val="35000"/>
                            </a:schemeClr>
                          </a:solidFill>
                          <a:latin typeface="Univers" panose="020B0503020202020204" pitchFamily="34" charset="0"/>
                        </a:rPr>
                        <a:t>€ 16.069,16</a:t>
                      </a:r>
                      <a:endParaRPr lang="de-AT" sz="2000" dirty="0">
                        <a:solidFill>
                          <a:schemeClr val="tx1">
                            <a:lumMod val="65000"/>
                            <a:lumOff val="35000"/>
                          </a:schemeClr>
                        </a:solidFill>
                        <a:latin typeface="Univers" panose="020B0503020202020204" pitchFamily="34" charset="0"/>
                      </a:endParaRPr>
                    </a:p>
                  </a:txBody>
                  <a:tcPr anchor="ctr"/>
                </a:tc>
                <a:extLst>
                  <a:ext uri="{0D108BD9-81ED-4DB2-BD59-A6C34878D82A}">
                    <a16:rowId xmlns:a16="http://schemas.microsoft.com/office/drawing/2014/main" val="2332634496"/>
                  </a:ext>
                </a:extLst>
              </a:tr>
            </a:tbl>
          </a:graphicData>
        </a:graphic>
      </p:graphicFrame>
    </p:spTree>
    <p:extLst>
      <p:ext uri="{BB962C8B-B14F-4D97-AF65-F5344CB8AC3E}">
        <p14:creationId xmlns:p14="http://schemas.microsoft.com/office/powerpoint/2010/main" val="11861859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7808" y="485725"/>
            <a:ext cx="8229600" cy="549599"/>
          </a:xfrm>
        </p:spPr>
        <p:txBody>
          <a:bodyPr/>
          <a:lstStyle/>
          <a:p>
            <a:r>
              <a:rPr lang="de-DE" dirty="0">
                <a:solidFill>
                  <a:schemeClr val="tx1">
                    <a:lumMod val="65000"/>
                    <a:lumOff val="35000"/>
                  </a:schemeClr>
                </a:solidFill>
                <a:latin typeface="Univers" pitchFamily="34"/>
              </a:rPr>
              <a:t>Sondervermögen nach </a:t>
            </a:r>
            <a:r>
              <a:rPr lang="de-DE" dirty="0" err="1">
                <a:solidFill>
                  <a:schemeClr val="tx1">
                    <a:lumMod val="65000"/>
                    <a:lumOff val="35000"/>
                  </a:schemeClr>
                </a:solidFill>
                <a:latin typeface="Univers" pitchFamily="34"/>
              </a:rPr>
              <a:t>em</a:t>
            </a:r>
            <a:r>
              <a:rPr lang="de-DE" dirty="0">
                <a:solidFill>
                  <a:schemeClr val="tx1">
                    <a:lumMod val="65000"/>
                    <a:lumOff val="35000"/>
                  </a:schemeClr>
                </a:solidFill>
                <a:latin typeface="Univers" pitchFamily="34"/>
              </a:rPr>
              <a:t>. RA Dr. Kapferer</a:t>
            </a:r>
            <a:endParaRPr lang="de-AT" dirty="0">
              <a:highlight>
                <a:srgbClr val="FF0000"/>
              </a:highlight>
            </a:endParaRPr>
          </a:p>
        </p:txBody>
      </p:sp>
      <p:graphicFrame>
        <p:nvGraphicFramePr>
          <p:cNvPr id="8" name="Tabelle 6">
            <a:extLst>
              <a:ext uri="{FF2B5EF4-FFF2-40B4-BE49-F238E27FC236}">
                <a16:creationId xmlns:a16="http://schemas.microsoft.com/office/drawing/2014/main" id="{D218AB42-1D97-AC4B-E681-129A7BDCF750}"/>
              </a:ext>
            </a:extLst>
          </p:cNvPr>
          <p:cNvGraphicFramePr>
            <a:graphicFrameLocks/>
          </p:cNvGraphicFramePr>
          <p:nvPr>
            <p:extLst>
              <p:ext uri="{D42A27DB-BD31-4B8C-83A1-F6EECF244321}">
                <p14:modId xmlns:p14="http://schemas.microsoft.com/office/powerpoint/2010/main" val="1994156850"/>
              </p:ext>
            </p:extLst>
          </p:nvPr>
        </p:nvGraphicFramePr>
        <p:xfrm>
          <a:off x="395535" y="1340768"/>
          <a:ext cx="7921377" cy="4506109"/>
        </p:xfrm>
        <a:graphic>
          <a:graphicData uri="http://schemas.openxmlformats.org/drawingml/2006/table">
            <a:tbl>
              <a:tblPr firstRow="1" bandRow="1">
                <a:tableStyleId>{21E4AEA4-8DFA-4A89-87EB-49C32662AFE0}</a:tableStyleId>
              </a:tblPr>
              <a:tblGrid>
                <a:gridCol w="3135646">
                  <a:extLst>
                    <a:ext uri="{9D8B030D-6E8A-4147-A177-3AD203B41FA5}">
                      <a16:colId xmlns:a16="http://schemas.microsoft.com/office/drawing/2014/main" val="3832990422"/>
                    </a:ext>
                  </a:extLst>
                </a:gridCol>
                <a:gridCol w="3055288">
                  <a:extLst>
                    <a:ext uri="{9D8B030D-6E8A-4147-A177-3AD203B41FA5}">
                      <a16:colId xmlns:a16="http://schemas.microsoft.com/office/drawing/2014/main" val="2515662010"/>
                    </a:ext>
                  </a:extLst>
                </a:gridCol>
                <a:gridCol w="1730443">
                  <a:extLst>
                    <a:ext uri="{9D8B030D-6E8A-4147-A177-3AD203B41FA5}">
                      <a16:colId xmlns:a16="http://schemas.microsoft.com/office/drawing/2014/main" val="1593216036"/>
                    </a:ext>
                  </a:extLst>
                </a:gridCol>
              </a:tblGrid>
              <a:tr h="541310">
                <a:tc gridSpan="3">
                  <a:txBody>
                    <a:bodyPr/>
                    <a:lstStyle/>
                    <a:p>
                      <a:r>
                        <a:rPr lang="de-DE" sz="2600" b="1" kern="1200" dirty="0">
                          <a:solidFill>
                            <a:schemeClr val="lt1"/>
                          </a:solidFill>
                          <a:latin typeface="Univers" panose="020B0503020202020204" pitchFamily="34" charset="0"/>
                        </a:rPr>
                        <a:t>Sondervermögen - Wohnungen</a:t>
                      </a:r>
                      <a:endParaRPr lang="de-AT" sz="2600" b="1" kern="1200" dirty="0">
                        <a:solidFill>
                          <a:schemeClr val="lt1"/>
                        </a:solidFill>
                        <a:latin typeface="Univers" panose="020B0503020202020204" pitchFamily="34" charset="0"/>
                        <a:ea typeface="+mn-ea"/>
                        <a:cs typeface="+mn-cs"/>
                      </a:endParaRPr>
                    </a:p>
                  </a:txBody>
                  <a:tcPr anchor="ctr"/>
                </a:tc>
                <a:tc hMerge="1">
                  <a:txBody>
                    <a:bodyPr/>
                    <a:lstStyle/>
                    <a:p>
                      <a:endParaRPr lang="de-AT"/>
                    </a:p>
                  </a:txBody>
                  <a:tcPr/>
                </a:tc>
                <a:tc hMerge="1">
                  <a:txBody>
                    <a:bodyPr/>
                    <a:lstStyle/>
                    <a:p>
                      <a:endParaRPr lang="de-AT" dirty="0"/>
                    </a:p>
                  </a:txBody>
                  <a:tcPr/>
                </a:tc>
                <a:extLst>
                  <a:ext uri="{0D108BD9-81ED-4DB2-BD59-A6C34878D82A}">
                    <a16:rowId xmlns:a16="http://schemas.microsoft.com/office/drawing/2014/main" val="3286848301"/>
                  </a:ext>
                </a:extLst>
              </a:tr>
              <a:tr h="588525">
                <a:tc>
                  <a:txBody>
                    <a:bodyPr/>
                    <a:lstStyle/>
                    <a:p>
                      <a:r>
                        <a:rPr lang="de-DE" sz="2000" b="0" dirty="0" err="1">
                          <a:solidFill>
                            <a:schemeClr val="tx1">
                              <a:lumMod val="65000"/>
                              <a:lumOff val="35000"/>
                            </a:schemeClr>
                          </a:solidFill>
                          <a:latin typeface="Univers" panose="020B0503020202020204" pitchFamily="34" charset="0"/>
                        </a:rPr>
                        <a:t>Meinhardstraße</a:t>
                      </a:r>
                      <a:r>
                        <a:rPr lang="de-DE" sz="2000" b="0" dirty="0">
                          <a:solidFill>
                            <a:schemeClr val="tx1">
                              <a:lumMod val="65000"/>
                              <a:lumOff val="35000"/>
                            </a:schemeClr>
                          </a:solidFill>
                          <a:latin typeface="Univers" panose="020B0503020202020204" pitchFamily="34" charset="0"/>
                        </a:rPr>
                        <a:t> 16</a:t>
                      </a:r>
                      <a:endParaRPr lang="de-AT" sz="2000" b="0" dirty="0">
                        <a:solidFill>
                          <a:schemeClr val="tx1">
                            <a:lumMod val="65000"/>
                            <a:lumOff val="35000"/>
                          </a:schemeClr>
                        </a:solidFill>
                        <a:latin typeface="Univers" panose="020B0503020202020204" pitchFamily="34" charset="0"/>
                      </a:endParaRPr>
                    </a:p>
                  </a:txBody>
                  <a:tcPr anchor="ctr"/>
                </a:tc>
                <a:tc>
                  <a:txBody>
                    <a:bodyPr/>
                    <a:lstStyle/>
                    <a:p>
                      <a:r>
                        <a:rPr lang="de-DE" sz="1600" b="0" dirty="0">
                          <a:solidFill>
                            <a:schemeClr val="tx1">
                              <a:lumMod val="65000"/>
                              <a:lumOff val="35000"/>
                            </a:schemeClr>
                          </a:solidFill>
                          <a:latin typeface="Univers" panose="020B0503020202020204" pitchFamily="34" charset="0"/>
                        </a:rPr>
                        <a:t>Gutachten SV Ing. Lugger vom 01.12.2009</a:t>
                      </a:r>
                      <a:endParaRPr lang="de-AT" sz="1600" b="0" dirty="0">
                        <a:solidFill>
                          <a:schemeClr val="tx1">
                            <a:lumMod val="65000"/>
                            <a:lumOff val="35000"/>
                          </a:schemeClr>
                        </a:solidFill>
                        <a:latin typeface="Univers" panose="020B0503020202020204" pitchFamily="34" charset="0"/>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AT" sz="2000" b="0" kern="1200" dirty="0">
                          <a:solidFill>
                            <a:schemeClr val="tx1">
                              <a:lumMod val="65000"/>
                              <a:lumOff val="35000"/>
                            </a:schemeClr>
                          </a:solidFill>
                          <a:latin typeface="Univers" panose="020B0503020202020204" pitchFamily="34" charset="0"/>
                          <a:ea typeface="+mn-ea"/>
                          <a:cs typeface="+mn-cs"/>
                        </a:rPr>
                        <a:t>€ 124.000,00</a:t>
                      </a:r>
                    </a:p>
                  </a:txBody>
                  <a:tcPr anchor="ctr"/>
                </a:tc>
                <a:extLst>
                  <a:ext uri="{0D108BD9-81ED-4DB2-BD59-A6C34878D82A}">
                    <a16:rowId xmlns:a16="http://schemas.microsoft.com/office/drawing/2014/main" val="910524391"/>
                  </a:ext>
                </a:extLst>
              </a:tr>
              <a:tr h="1022174">
                <a:tc>
                  <a:txBody>
                    <a:bodyPr/>
                    <a:lstStyle/>
                    <a:p>
                      <a:pPr marL="0" algn="l" defTabSz="914400" rtl="0" eaLnBrk="1" latinLnBrk="0" hangingPunct="1"/>
                      <a:r>
                        <a:rPr lang="de-DE" sz="2000" b="0" kern="1200" dirty="0">
                          <a:solidFill>
                            <a:schemeClr val="tx1">
                              <a:lumMod val="65000"/>
                              <a:lumOff val="35000"/>
                            </a:schemeClr>
                          </a:solidFill>
                          <a:latin typeface="Univers" panose="020B0503020202020204" pitchFamily="34" charset="0"/>
                          <a:ea typeface="+mn-ea"/>
                          <a:cs typeface="+mn-cs"/>
                        </a:rPr>
                        <a:t>Hallerstraße 77 W 01</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2000" b="0" kern="1200" dirty="0">
                          <a:solidFill>
                            <a:schemeClr val="tx1">
                              <a:lumMod val="65000"/>
                              <a:lumOff val="35000"/>
                            </a:schemeClr>
                          </a:solidFill>
                          <a:latin typeface="Univers" panose="020B0503020202020204" pitchFamily="34" charset="0"/>
                          <a:ea typeface="+mn-ea"/>
                          <a:cs typeface="+mn-cs"/>
                        </a:rPr>
                        <a:t>Hallerstraße 77 W 07</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2000" b="0" kern="1200" dirty="0">
                          <a:solidFill>
                            <a:schemeClr val="tx1">
                              <a:lumMod val="65000"/>
                              <a:lumOff val="35000"/>
                            </a:schemeClr>
                          </a:solidFill>
                          <a:latin typeface="Univers" panose="020B0503020202020204" pitchFamily="34" charset="0"/>
                          <a:ea typeface="+mn-ea"/>
                          <a:cs typeface="+mn-cs"/>
                        </a:rPr>
                        <a:t>Hallerstraße 77 W 15</a:t>
                      </a:r>
                      <a:endParaRPr lang="de-AT" sz="2000" b="0" kern="1200" dirty="0">
                        <a:solidFill>
                          <a:schemeClr val="tx1">
                            <a:lumMod val="65000"/>
                            <a:lumOff val="35000"/>
                          </a:schemeClr>
                        </a:solidFill>
                        <a:latin typeface="Univers" panose="020B0503020202020204" pitchFamily="34" charset="0"/>
                        <a:ea typeface="+mn-ea"/>
                        <a:cs typeface="+mn-cs"/>
                      </a:endParaRPr>
                    </a:p>
                  </a:txBody>
                  <a:tcPr anchor="ctr"/>
                </a:tc>
                <a:tc>
                  <a:txBody>
                    <a:bodyPr/>
                    <a:lstStyle/>
                    <a:p>
                      <a:pPr marL="0" algn="l" defTabSz="914400" rtl="0" eaLnBrk="1" latinLnBrk="0" hangingPunct="1"/>
                      <a:r>
                        <a:rPr lang="de-DE" sz="1600" b="0" kern="1200" dirty="0">
                          <a:solidFill>
                            <a:schemeClr val="tx1">
                              <a:lumMod val="65000"/>
                              <a:lumOff val="35000"/>
                            </a:schemeClr>
                          </a:solidFill>
                          <a:latin typeface="Univers" panose="020B0503020202020204" pitchFamily="34" charset="0"/>
                          <a:ea typeface="+mn-ea"/>
                          <a:cs typeface="+mn-cs"/>
                        </a:rPr>
                        <a:t>Kaufpreis laut Kaufvertrag vom 28.06.2013</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b="0" kern="1200" dirty="0">
                          <a:solidFill>
                            <a:schemeClr val="tx1">
                              <a:lumMod val="65000"/>
                              <a:lumOff val="35000"/>
                            </a:schemeClr>
                          </a:solidFill>
                          <a:latin typeface="Univers" panose="020B0503020202020204" pitchFamily="34" charset="0"/>
                          <a:ea typeface="+mn-ea"/>
                          <a:cs typeface="+mn-cs"/>
                        </a:rPr>
                        <a:t>€ 571.711,19</a:t>
                      </a:r>
                      <a:endParaRPr lang="de-AT" sz="2000" b="0" kern="1200" dirty="0">
                        <a:solidFill>
                          <a:schemeClr val="tx1">
                            <a:lumMod val="65000"/>
                            <a:lumOff val="35000"/>
                          </a:schemeClr>
                        </a:solidFill>
                        <a:latin typeface="Univers" panose="020B0503020202020204" pitchFamily="34" charset="0"/>
                        <a:ea typeface="+mn-ea"/>
                        <a:cs typeface="+mn-cs"/>
                      </a:endParaRPr>
                    </a:p>
                  </a:txBody>
                  <a:tcPr anchor="ctr"/>
                </a:tc>
                <a:extLst>
                  <a:ext uri="{0D108BD9-81ED-4DB2-BD59-A6C34878D82A}">
                    <a16:rowId xmlns:a16="http://schemas.microsoft.com/office/drawing/2014/main" val="347829051"/>
                  </a:ext>
                </a:extLst>
              </a:tr>
              <a:tr h="588525">
                <a:tc>
                  <a:txBody>
                    <a:bodyPr/>
                    <a:lstStyle/>
                    <a:p>
                      <a:pPr marL="0" algn="l" defTabSz="914400" rtl="0" eaLnBrk="1" latinLnBrk="0" hangingPunct="1"/>
                      <a:r>
                        <a:rPr lang="de-AT" sz="2000" kern="1200" dirty="0">
                          <a:solidFill>
                            <a:schemeClr val="tx1">
                              <a:lumMod val="65000"/>
                              <a:lumOff val="35000"/>
                            </a:schemeClr>
                          </a:solidFill>
                          <a:effectLst/>
                          <a:latin typeface="Univers" panose="020B0503020202020204" pitchFamily="34" charset="0"/>
                          <a:ea typeface="+mn-ea"/>
                          <a:cs typeface="+mn-cs"/>
                        </a:rPr>
                        <a:t>Hans-Mair-Straße 1c</a:t>
                      </a:r>
                      <a:endParaRPr lang="de-DE" sz="2000" b="0" kern="1200" dirty="0">
                        <a:solidFill>
                          <a:schemeClr val="tx1">
                            <a:lumMod val="65000"/>
                            <a:lumOff val="35000"/>
                          </a:schemeClr>
                        </a:solidFill>
                        <a:latin typeface="Univers" panose="020B0503020202020204" pitchFamily="34" charset="0"/>
                        <a:ea typeface="+mn-ea"/>
                        <a:cs typeface="+mn-cs"/>
                      </a:endParaRPr>
                    </a:p>
                  </a:txBody>
                  <a:tcPr anchor="ctr"/>
                </a:tc>
                <a:tc>
                  <a:txBody>
                    <a:bodyPr/>
                    <a:lstStyle/>
                    <a:p>
                      <a:pPr marL="0" algn="l" defTabSz="914400" rtl="0" eaLnBrk="1" latinLnBrk="0" hangingPunct="1"/>
                      <a:r>
                        <a:rPr lang="de-DE" sz="1600" b="0" kern="1200" dirty="0">
                          <a:solidFill>
                            <a:schemeClr val="tx1">
                              <a:lumMod val="65000"/>
                              <a:lumOff val="35000"/>
                            </a:schemeClr>
                          </a:solidFill>
                          <a:latin typeface="Univers" panose="020B0503020202020204" pitchFamily="34" charset="0"/>
                          <a:ea typeface="+mn-ea"/>
                          <a:cs typeface="+mn-cs"/>
                        </a:rPr>
                        <a:t>Kaufpreis laut Kaufvertrag vom 31.03.2011</a:t>
                      </a:r>
                      <a:endParaRPr lang="de-AT" sz="1600" b="0" kern="1200" dirty="0">
                        <a:solidFill>
                          <a:schemeClr val="tx1">
                            <a:lumMod val="65000"/>
                            <a:lumOff val="35000"/>
                          </a:schemeClr>
                        </a:solidFill>
                        <a:latin typeface="Univers" panose="020B0503020202020204" pitchFamily="34" charset="0"/>
                        <a:ea typeface="+mn-ea"/>
                        <a:cs typeface="+mn-cs"/>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b="0" kern="1200" dirty="0">
                          <a:solidFill>
                            <a:schemeClr val="tx1">
                              <a:lumMod val="65000"/>
                              <a:lumOff val="35000"/>
                            </a:schemeClr>
                          </a:solidFill>
                          <a:latin typeface="Univers" panose="020B0503020202020204" pitchFamily="34" charset="0"/>
                          <a:ea typeface="+mn-ea"/>
                          <a:cs typeface="+mn-cs"/>
                        </a:rPr>
                        <a:t>€ 174.000,00</a:t>
                      </a:r>
                      <a:endParaRPr lang="de-AT" sz="2000" b="0" kern="1200" dirty="0">
                        <a:solidFill>
                          <a:schemeClr val="tx1">
                            <a:lumMod val="65000"/>
                            <a:lumOff val="35000"/>
                          </a:schemeClr>
                        </a:solidFill>
                        <a:latin typeface="Univers" panose="020B0503020202020204" pitchFamily="34" charset="0"/>
                        <a:ea typeface="+mn-ea"/>
                        <a:cs typeface="+mn-cs"/>
                      </a:endParaRPr>
                    </a:p>
                  </a:txBody>
                  <a:tcPr anchor="ctr"/>
                </a:tc>
                <a:extLst>
                  <a:ext uri="{0D108BD9-81ED-4DB2-BD59-A6C34878D82A}">
                    <a16:rowId xmlns:a16="http://schemas.microsoft.com/office/drawing/2014/main" val="2332634496"/>
                  </a:ext>
                </a:extLst>
              </a:tr>
              <a:tr h="5885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2000" b="0" kern="1200" dirty="0">
                          <a:solidFill>
                            <a:schemeClr val="tx1">
                              <a:lumMod val="65000"/>
                              <a:lumOff val="35000"/>
                            </a:schemeClr>
                          </a:solidFill>
                          <a:latin typeface="Univers" panose="020B0503020202020204" pitchFamily="34" charset="0"/>
                          <a:ea typeface="+mn-ea"/>
                          <a:cs typeface="+mn-cs"/>
                        </a:rPr>
                        <a:t>Andreas-Hofer-Straße 6</a:t>
                      </a:r>
                    </a:p>
                  </a:txBody>
                  <a:tcPr anchor="ctr"/>
                </a:tc>
                <a:tc>
                  <a:txBody>
                    <a:bodyPr/>
                    <a:lstStyle/>
                    <a:p>
                      <a:pPr marL="0" algn="l" defTabSz="914400" rtl="0" eaLnBrk="1" latinLnBrk="0" hangingPunct="1"/>
                      <a:r>
                        <a:rPr lang="de-DE" sz="1600" b="0" kern="1200" dirty="0">
                          <a:solidFill>
                            <a:schemeClr val="tx1">
                              <a:lumMod val="65000"/>
                              <a:lumOff val="35000"/>
                            </a:schemeClr>
                          </a:solidFill>
                          <a:latin typeface="Univers" panose="020B0503020202020204" pitchFamily="34" charset="0"/>
                          <a:ea typeface="+mn-ea"/>
                          <a:cs typeface="+mn-cs"/>
                        </a:rPr>
                        <a:t>Gutachten SV Ing. Lugger vom 1.12.2009 </a:t>
                      </a:r>
                      <a:endParaRPr lang="de-AT" sz="1600" b="0" kern="1200" dirty="0">
                        <a:solidFill>
                          <a:schemeClr val="tx1">
                            <a:lumMod val="65000"/>
                            <a:lumOff val="35000"/>
                          </a:schemeClr>
                        </a:solidFill>
                        <a:latin typeface="Univers" panose="020B0503020202020204" pitchFamily="34" charset="0"/>
                        <a:ea typeface="+mn-ea"/>
                        <a:cs typeface="+mn-cs"/>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b="0" kern="1200" dirty="0">
                          <a:solidFill>
                            <a:schemeClr val="tx1">
                              <a:lumMod val="65000"/>
                              <a:lumOff val="35000"/>
                            </a:schemeClr>
                          </a:solidFill>
                          <a:latin typeface="Univers" panose="020B0503020202020204" pitchFamily="34" charset="0"/>
                          <a:ea typeface="+mn-ea"/>
                          <a:cs typeface="+mn-cs"/>
                        </a:rPr>
                        <a:t>€ 144.000,00</a:t>
                      </a:r>
                      <a:endParaRPr lang="de-AT" sz="2000" b="0" kern="1200" dirty="0">
                        <a:solidFill>
                          <a:schemeClr val="tx1">
                            <a:lumMod val="65000"/>
                            <a:lumOff val="35000"/>
                          </a:schemeClr>
                        </a:solidFill>
                        <a:latin typeface="Univers" panose="020B0503020202020204" pitchFamily="34" charset="0"/>
                        <a:ea typeface="+mn-ea"/>
                        <a:cs typeface="+mn-cs"/>
                      </a:endParaRPr>
                    </a:p>
                  </a:txBody>
                  <a:tcPr anchor="ctr"/>
                </a:tc>
                <a:extLst>
                  <a:ext uri="{0D108BD9-81ED-4DB2-BD59-A6C34878D82A}">
                    <a16:rowId xmlns:a16="http://schemas.microsoft.com/office/drawing/2014/main" val="751337431"/>
                  </a:ext>
                </a:extLst>
              </a:tr>
              <a:tr h="588525">
                <a:tc>
                  <a:txBody>
                    <a:bodyPr/>
                    <a:lstStyle/>
                    <a:p>
                      <a:pPr marL="0" algn="l" defTabSz="914400" rtl="0" eaLnBrk="1" latinLnBrk="0" hangingPunct="1"/>
                      <a:r>
                        <a:rPr lang="de-DE" sz="2000" b="0" kern="1200" dirty="0">
                          <a:solidFill>
                            <a:schemeClr val="tx1">
                              <a:lumMod val="65000"/>
                              <a:lumOff val="35000"/>
                            </a:schemeClr>
                          </a:solidFill>
                          <a:latin typeface="Univers" panose="020B0503020202020204" pitchFamily="34" charset="0"/>
                          <a:ea typeface="+mn-ea"/>
                          <a:cs typeface="+mn-cs"/>
                        </a:rPr>
                        <a:t>Unterbergerstraße 15</a:t>
                      </a:r>
                    </a:p>
                  </a:txBody>
                  <a:tcPr anchor="ctr"/>
                </a:tc>
                <a:tc>
                  <a:txBody>
                    <a:bodyPr/>
                    <a:lstStyle/>
                    <a:p>
                      <a:pPr marL="0" algn="l" defTabSz="914400" rtl="0" eaLnBrk="1" latinLnBrk="0" hangingPunct="1"/>
                      <a:r>
                        <a:rPr lang="de-DE" sz="1600" b="0" kern="1200" dirty="0">
                          <a:solidFill>
                            <a:schemeClr val="tx1">
                              <a:lumMod val="65000"/>
                              <a:lumOff val="35000"/>
                            </a:schemeClr>
                          </a:solidFill>
                          <a:latin typeface="Univers" panose="020B0503020202020204" pitchFamily="34" charset="0"/>
                          <a:ea typeface="+mn-ea"/>
                          <a:cs typeface="+mn-cs"/>
                        </a:rPr>
                        <a:t>Kaufpreis laut Kaufvertrag vom 21.10.2020</a:t>
                      </a:r>
                      <a:endParaRPr lang="de-AT" sz="1600" b="0" kern="1200" dirty="0">
                        <a:solidFill>
                          <a:schemeClr val="tx1">
                            <a:lumMod val="65000"/>
                            <a:lumOff val="35000"/>
                          </a:schemeClr>
                        </a:solidFill>
                        <a:latin typeface="Univers" panose="020B0503020202020204" pitchFamily="34" charset="0"/>
                        <a:ea typeface="+mn-ea"/>
                        <a:cs typeface="+mn-cs"/>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2000" b="0" kern="1200" dirty="0">
                          <a:solidFill>
                            <a:schemeClr val="tx1">
                              <a:lumMod val="65000"/>
                              <a:lumOff val="35000"/>
                            </a:schemeClr>
                          </a:solidFill>
                          <a:latin typeface="Univers" panose="020B0503020202020204" pitchFamily="34" charset="0"/>
                          <a:ea typeface="+mn-ea"/>
                          <a:cs typeface="+mn-cs"/>
                        </a:rPr>
                        <a:t>€ 320.000,00</a:t>
                      </a:r>
                      <a:endParaRPr lang="de-AT" sz="2000" b="0" kern="1200" dirty="0">
                        <a:solidFill>
                          <a:schemeClr val="tx1">
                            <a:lumMod val="65000"/>
                            <a:lumOff val="35000"/>
                          </a:schemeClr>
                        </a:solidFill>
                        <a:latin typeface="Univers" panose="020B0503020202020204" pitchFamily="34" charset="0"/>
                        <a:ea typeface="+mn-ea"/>
                        <a:cs typeface="+mn-cs"/>
                      </a:endParaRPr>
                    </a:p>
                  </a:txBody>
                  <a:tcPr anchor="ctr"/>
                </a:tc>
                <a:extLst>
                  <a:ext uri="{0D108BD9-81ED-4DB2-BD59-A6C34878D82A}">
                    <a16:rowId xmlns:a16="http://schemas.microsoft.com/office/drawing/2014/main" val="1287595907"/>
                  </a:ext>
                </a:extLst>
              </a:tr>
              <a:tr h="588525">
                <a:tc>
                  <a:txBody>
                    <a:bodyPr/>
                    <a:lstStyle/>
                    <a:p>
                      <a:pPr marL="0" algn="l" defTabSz="914400" rtl="0" eaLnBrk="1" latinLnBrk="0" hangingPunct="1"/>
                      <a:r>
                        <a:rPr lang="de-DE" sz="2000" b="0" kern="1200" dirty="0">
                          <a:solidFill>
                            <a:schemeClr val="tx1">
                              <a:lumMod val="65000"/>
                              <a:lumOff val="35000"/>
                            </a:schemeClr>
                          </a:solidFill>
                          <a:latin typeface="Univers" panose="020B0503020202020204" pitchFamily="34" charset="0"/>
                          <a:ea typeface="+mn-ea"/>
                          <a:cs typeface="+mn-cs"/>
                        </a:rPr>
                        <a:t>Stadt Carré Wilten</a:t>
                      </a:r>
                    </a:p>
                  </a:txBody>
                  <a:tcPr anchor="ctr"/>
                </a:tc>
                <a:tc>
                  <a:txBody>
                    <a:bodyPr/>
                    <a:lstStyle/>
                    <a:p>
                      <a:pPr marL="0" algn="l" defTabSz="914400" rtl="0" eaLnBrk="1" latinLnBrk="0" hangingPunct="1"/>
                      <a:r>
                        <a:rPr lang="de-DE" sz="1600" b="0" kern="1200" dirty="0">
                          <a:solidFill>
                            <a:schemeClr val="tx1">
                              <a:lumMod val="65000"/>
                              <a:lumOff val="35000"/>
                            </a:schemeClr>
                          </a:solidFill>
                          <a:latin typeface="Univers" panose="020B0503020202020204" pitchFamily="34" charset="0"/>
                          <a:ea typeface="+mn-ea"/>
                          <a:cs typeface="+mn-cs"/>
                        </a:rPr>
                        <a:t>Kaufpreis laut Kaufvertrag vom 25.08.2022</a:t>
                      </a:r>
                      <a:endParaRPr lang="de-AT" sz="1600" b="0" kern="1200" dirty="0">
                        <a:solidFill>
                          <a:schemeClr val="tx1">
                            <a:lumMod val="65000"/>
                            <a:lumOff val="35000"/>
                          </a:schemeClr>
                        </a:solidFill>
                        <a:latin typeface="Univers" panose="020B0503020202020204" pitchFamily="34" charset="0"/>
                        <a:ea typeface="+mn-ea"/>
                        <a:cs typeface="+mn-cs"/>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AT" sz="2000" b="0" kern="1200" dirty="0">
                          <a:solidFill>
                            <a:schemeClr val="tx1">
                              <a:lumMod val="65000"/>
                              <a:lumOff val="35000"/>
                            </a:schemeClr>
                          </a:solidFill>
                          <a:latin typeface="Univers" panose="020B0503020202020204" pitchFamily="34" charset="0"/>
                          <a:ea typeface="+mn-ea"/>
                          <a:cs typeface="+mn-cs"/>
                        </a:rPr>
                        <a:t>€ 372.898,00</a:t>
                      </a:r>
                    </a:p>
                  </a:txBody>
                  <a:tcPr anchor="ctr"/>
                </a:tc>
                <a:extLst>
                  <a:ext uri="{0D108BD9-81ED-4DB2-BD59-A6C34878D82A}">
                    <a16:rowId xmlns:a16="http://schemas.microsoft.com/office/drawing/2014/main" val="2981245248"/>
                  </a:ext>
                </a:extLst>
              </a:tr>
            </a:tbl>
          </a:graphicData>
        </a:graphic>
      </p:graphicFrame>
    </p:spTree>
    <p:extLst>
      <p:ext uri="{BB962C8B-B14F-4D97-AF65-F5344CB8AC3E}">
        <p14:creationId xmlns:p14="http://schemas.microsoft.com/office/powerpoint/2010/main" val="27104794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93992" y="452127"/>
            <a:ext cx="6953971" cy="1028290"/>
          </a:xfrm>
        </p:spPr>
        <p:txBody>
          <a:bodyPr/>
          <a:lstStyle/>
          <a:p>
            <a:r>
              <a:rPr lang="de-DE" dirty="0">
                <a:solidFill>
                  <a:schemeClr val="tx1">
                    <a:lumMod val="65000"/>
                    <a:lumOff val="35000"/>
                  </a:schemeClr>
                </a:solidFill>
                <a:latin typeface="Univers" pitchFamily="34"/>
              </a:rPr>
              <a:t>Abstimmung Rechnungsabschluss 2025</a:t>
            </a:r>
            <a:br>
              <a:rPr lang="de-DE" dirty="0">
                <a:solidFill>
                  <a:schemeClr val="tx1">
                    <a:lumMod val="65000"/>
                    <a:lumOff val="35000"/>
                  </a:schemeClr>
                </a:solidFill>
                <a:highlight>
                  <a:srgbClr val="FF0000"/>
                </a:highlight>
              </a:rPr>
            </a:br>
            <a:endParaRPr lang="de-AT" dirty="0">
              <a:solidFill>
                <a:schemeClr val="tx1">
                  <a:lumMod val="65000"/>
                  <a:lumOff val="35000"/>
                </a:schemeClr>
              </a:solidFill>
              <a:highlight>
                <a:srgbClr val="FF0000"/>
              </a:highlight>
            </a:endParaRPr>
          </a:p>
        </p:txBody>
      </p:sp>
      <p:sp>
        <p:nvSpPr>
          <p:cNvPr id="4" name="Inhaltsplatzhalter 3">
            <a:extLst>
              <a:ext uri="{FF2B5EF4-FFF2-40B4-BE49-F238E27FC236}">
                <a16:creationId xmlns:a16="http://schemas.microsoft.com/office/drawing/2014/main" id="{02FDDE94-5BC9-4CEC-BDEB-A0EAD588748D}"/>
              </a:ext>
            </a:extLst>
          </p:cNvPr>
          <p:cNvSpPr>
            <a:spLocks noGrp="1"/>
          </p:cNvSpPr>
          <p:nvPr>
            <p:ph idx="1"/>
          </p:nvPr>
        </p:nvSpPr>
        <p:spPr>
          <a:xfrm>
            <a:off x="280909" y="1300731"/>
            <a:ext cx="8229600" cy="4525963"/>
          </a:xfrm>
        </p:spPr>
        <p:txBody>
          <a:bodyPr/>
          <a:lstStyle/>
          <a:p>
            <a:pPr>
              <a:spcBef>
                <a:spcPts val="600"/>
              </a:spcBef>
            </a:pPr>
            <a:r>
              <a:rPr lang="de-DE" dirty="0">
                <a:solidFill>
                  <a:schemeClr val="tx1">
                    <a:lumMod val="65000"/>
                    <a:lumOff val="35000"/>
                  </a:schemeClr>
                </a:solidFill>
              </a:rPr>
              <a:t>Bericht der Rechnungsprüfer </a:t>
            </a:r>
          </a:p>
          <a:p>
            <a:pPr>
              <a:spcBef>
                <a:spcPts val="600"/>
              </a:spcBef>
            </a:pPr>
            <a:r>
              <a:rPr lang="de-DE" dirty="0">
                <a:solidFill>
                  <a:schemeClr val="tx1">
                    <a:lumMod val="65000"/>
                    <a:lumOff val="35000"/>
                  </a:schemeClr>
                </a:solidFill>
              </a:rPr>
              <a:t>Abstimmung Entlastung Ausschuss</a:t>
            </a:r>
          </a:p>
          <a:p>
            <a:pPr marL="457200" lvl="1" indent="0">
              <a:spcBef>
                <a:spcPts val="600"/>
              </a:spcBef>
              <a:buNone/>
            </a:pPr>
            <a:endParaRPr lang="de-DE" dirty="0">
              <a:solidFill>
                <a:schemeClr val="tx1">
                  <a:lumMod val="65000"/>
                  <a:lumOff val="35000"/>
                </a:schemeClr>
              </a:solidFill>
            </a:endParaRPr>
          </a:p>
          <a:p>
            <a:pPr marL="457200" lvl="1" indent="0">
              <a:spcBef>
                <a:spcPts val="600"/>
              </a:spcBef>
              <a:buNone/>
            </a:pPr>
            <a:r>
              <a:rPr lang="de-DE" sz="2400" b="1" dirty="0">
                <a:solidFill>
                  <a:schemeClr val="tx1">
                    <a:lumMod val="65000"/>
                    <a:lumOff val="35000"/>
                  </a:schemeClr>
                </a:solidFill>
                <a:latin typeface="Univers" pitchFamily="18"/>
              </a:rPr>
              <a:t>Abstimmungsmodus: </a:t>
            </a:r>
          </a:p>
          <a:p>
            <a:pPr lvl="1">
              <a:spcBef>
                <a:spcPts val="600"/>
              </a:spcBef>
            </a:pPr>
            <a:r>
              <a:rPr lang="de-DE" sz="2400" dirty="0">
                <a:solidFill>
                  <a:schemeClr val="tx1">
                    <a:lumMod val="65000"/>
                    <a:lumOff val="35000"/>
                  </a:schemeClr>
                </a:solidFill>
                <a:latin typeface="Univers" pitchFamily="18"/>
              </a:rPr>
              <a:t>Getrennte Abstimmung</a:t>
            </a:r>
          </a:p>
          <a:p>
            <a:pPr lvl="1">
              <a:spcBef>
                <a:spcPts val="600"/>
              </a:spcBef>
            </a:pPr>
            <a:r>
              <a:rPr lang="de-DE" dirty="0">
                <a:solidFill>
                  <a:schemeClr val="tx1">
                    <a:lumMod val="65000"/>
                    <a:lumOff val="35000"/>
                  </a:schemeClr>
                </a:solidFill>
                <a:latin typeface="Univers" pitchFamily="18"/>
              </a:rPr>
              <a:t>RAA haben halbe Stimme</a:t>
            </a:r>
            <a:endParaRPr lang="de-DE" dirty="0">
              <a:solidFill>
                <a:schemeClr val="tx1">
                  <a:lumMod val="65000"/>
                  <a:lumOff val="35000"/>
                </a:schemeClr>
              </a:solidFill>
            </a:endParaRPr>
          </a:p>
          <a:p>
            <a:pPr lvl="1"/>
            <a:endParaRPr lang="de-AT" dirty="0"/>
          </a:p>
        </p:txBody>
      </p:sp>
    </p:spTree>
    <p:extLst>
      <p:ext uri="{BB962C8B-B14F-4D97-AF65-F5344CB8AC3E}">
        <p14:creationId xmlns:p14="http://schemas.microsoft.com/office/powerpoint/2010/main" val="34708402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6709" y="260648"/>
            <a:ext cx="8229600" cy="985837"/>
          </a:xfrm>
        </p:spPr>
        <p:txBody>
          <a:bodyPr/>
          <a:lstStyle/>
          <a:p>
            <a:r>
              <a:rPr lang="de-DE" dirty="0">
                <a:solidFill>
                  <a:schemeClr val="tx1">
                    <a:lumMod val="65000"/>
                    <a:lumOff val="35000"/>
                  </a:schemeClr>
                </a:solidFill>
                <a:latin typeface="Univers" pitchFamily="34"/>
              </a:rPr>
              <a:t>Kostenvoranschläge für 2026 und 2027</a:t>
            </a:r>
            <a:endParaRPr lang="de-AT" dirty="0">
              <a:solidFill>
                <a:schemeClr val="tx1">
                  <a:lumMod val="65000"/>
                  <a:lumOff val="35000"/>
                </a:schemeClr>
              </a:solidFill>
              <a:highlight>
                <a:srgbClr val="FF0000"/>
              </a:highlight>
            </a:endParaRPr>
          </a:p>
        </p:txBody>
      </p:sp>
      <p:graphicFrame>
        <p:nvGraphicFramePr>
          <p:cNvPr id="7" name="Tabelle 7">
            <a:extLst>
              <a:ext uri="{FF2B5EF4-FFF2-40B4-BE49-F238E27FC236}">
                <a16:creationId xmlns:a16="http://schemas.microsoft.com/office/drawing/2014/main" id="{6A7D8903-196D-F621-93F5-C32B374A5515}"/>
              </a:ext>
            </a:extLst>
          </p:cNvPr>
          <p:cNvGraphicFramePr>
            <a:graphicFrameLocks noGrp="1"/>
          </p:cNvGraphicFramePr>
          <p:nvPr>
            <p:ph idx="1"/>
            <p:extLst>
              <p:ext uri="{D42A27DB-BD31-4B8C-83A1-F6EECF244321}">
                <p14:modId xmlns:p14="http://schemas.microsoft.com/office/powerpoint/2010/main" val="3616636205"/>
              </p:ext>
            </p:extLst>
          </p:nvPr>
        </p:nvGraphicFramePr>
        <p:xfrm>
          <a:off x="207327" y="1340768"/>
          <a:ext cx="8729345" cy="2928194"/>
        </p:xfrm>
        <a:graphic>
          <a:graphicData uri="http://schemas.openxmlformats.org/drawingml/2006/table">
            <a:tbl>
              <a:tblPr firstRow="1" bandRow="1">
                <a:tableStyleId>{5C22544A-7EE6-4342-B048-85BDC9FD1C3A}</a:tableStyleId>
              </a:tblPr>
              <a:tblGrid>
                <a:gridCol w="2722880">
                  <a:extLst>
                    <a:ext uri="{9D8B030D-6E8A-4147-A177-3AD203B41FA5}">
                      <a16:colId xmlns:a16="http://schemas.microsoft.com/office/drawing/2014/main" val="2806306629"/>
                    </a:ext>
                  </a:extLst>
                </a:gridCol>
                <a:gridCol w="2021205">
                  <a:extLst>
                    <a:ext uri="{9D8B030D-6E8A-4147-A177-3AD203B41FA5}">
                      <a16:colId xmlns:a16="http://schemas.microsoft.com/office/drawing/2014/main" val="2293911099"/>
                    </a:ext>
                  </a:extLst>
                </a:gridCol>
                <a:gridCol w="2027555">
                  <a:extLst>
                    <a:ext uri="{9D8B030D-6E8A-4147-A177-3AD203B41FA5}">
                      <a16:colId xmlns:a16="http://schemas.microsoft.com/office/drawing/2014/main" val="49089430"/>
                    </a:ext>
                  </a:extLst>
                </a:gridCol>
                <a:gridCol w="1957705">
                  <a:extLst>
                    <a:ext uri="{9D8B030D-6E8A-4147-A177-3AD203B41FA5}">
                      <a16:colId xmlns:a16="http://schemas.microsoft.com/office/drawing/2014/main" val="2773242569"/>
                    </a:ext>
                  </a:extLst>
                </a:gridCol>
              </a:tblGrid>
              <a:tr h="642194">
                <a:tc>
                  <a:txBody>
                    <a:bodyPr/>
                    <a:lstStyle/>
                    <a:p>
                      <a:r>
                        <a:rPr lang="de-DE" sz="2000" dirty="0">
                          <a:solidFill>
                            <a:schemeClr val="bg1"/>
                          </a:solidFill>
                          <a:latin typeface="Univers" panose="020B0503020202020204" pitchFamily="34" charset="0"/>
                        </a:rPr>
                        <a:t>Kammerkasse </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algn="r"/>
                      <a:r>
                        <a:rPr lang="de-DE" sz="2000" dirty="0">
                          <a:solidFill>
                            <a:schemeClr val="bg1"/>
                          </a:solidFill>
                          <a:latin typeface="Univers" panose="020B0503020202020204" pitchFamily="34" charset="0"/>
                        </a:rPr>
                        <a:t>Ergebnis</a:t>
                      </a:r>
                    </a:p>
                    <a:p>
                      <a:pPr algn="r"/>
                      <a:r>
                        <a:rPr lang="de-DE" sz="2000" dirty="0">
                          <a:solidFill>
                            <a:schemeClr val="bg1"/>
                          </a:solidFill>
                          <a:latin typeface="Univers" panose="020B0503020202020204" pitchFamily="34" charset="0"/>
                        </a:rPr>
                        <a:t>2025</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algn="r"/>
                      <a:r>
                        <a:rPr lang="de-DE" sz="2000" dirty="0">
                          <a:solidFill>
                            <a:schemeClr val="bg1"/>
                          </a:solidFill>
                          <a:latin typeface="Univers" panose="020B0503020202020204" pitchFamily="34" charset="0"/>
                        </a:rPr>
                        <a:t>Voranschlag</a:t>
                      </a:r>
                    </a:p>
                    <a:p>
                      <a:pPr algn="r"/>
                      <a:r>
                        <a:rPr lang="de-DE" sz="2000" dirty="0">
                          <a:solidFill>
                            <a:schemeClr val="bg1"/>
                          </a:solidFill>
                          <a:latin typeface="Univers" panose="020B0503020202020204" pitchFamily="34" charset="0"/>
                        </a:rPr>
                        <a:t>2026</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algn="r"/>
                      <a:r>
                        <a:rPr lang="de-DE" sz="2000" dirty="0">
                          <a:solidFill>
                            <a:schemeClr val="bg1"/>
                          </a:solidFill>
                          <a:latin typeface="Univers" panose="020B0503020202020204" pitchFamily="34" charset="0"/>
                        </a:rPr>
                        <a:t>Voranschlag</a:t>
                      </a:r>
                    </a:p>
                    <a:p>
                      <a:pPr algn="r"/>
                      <a:r>
                        <a:rPr lang="de-DE" sz="2000" dirty="0">
                          <a:solidFill>
                            <a:schemeClr val="bg1"/>
                          </a:solidFill>
                          <a:latin typeface="Univers" panose="020B0503020202020204" pitchFamily="34" charset="0"/>
                        </a:rPr>
                        <a:t>2027</a:t>
                      </a:r>
                      <a:endParaRPr lang="de-AT" sz="2000" dirty="0">
                        <a:solidFill>
                          <a:schemeClr val="bg1"/>
                        </a:solidFill>
                        <a:latin typeface="Univers" panose="020B0503020202020204" pitchFamily="34" charset="0"/>
                      </a:endParaRPr>
                    </a:p>
                  </a:txBody>
                  <a:tcPr anchor="ctr">
                    <a:solidFill>
                      <a:schemeClr val="accent1"/>
                    </a:solidFill>
                  </a:tcPr>
                </a:tc>
                <a:extLst>
                  <a:ext uri="{0D108BD9-81ED-4DB2-BD59-A6C34878D82A}">
                    <a16:rowId xmlns:a16="http://schemas.microsoft.com/office/drawing/2014/main" val="926336946"/>
                  </a:ext>
                </a:extLst>
              </a:tr>
              <a:tr h="642194">
                <a:tc>
                  <a:txBody>
                    <a:bodyPr/>
                    <a:lstStyle/>
                    <a:p>
                      <a:r>
                        <a:rPr lang="de-DE" sz="2000" dirty="0">
                          <a:solidFill>
                            <a:schemeClr val="bg1"/>
                          </a:solidFill>
                          <a:latin typeface="Univers" panose="020B0503020202020204" pitchFamily="34" charset="0"/>
                        </a:rPr>
                        <a:t>Ausgaben allgemein</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marL="0" algn="r" defTabSz="914400" rtl="0" eaLnBrk="1" fontAlgn="ctr" latinLnBrk="0" hangingPunct="1">
                        <a:buNone/>
                      </a:pPr>
                      <a:r>
                        <a:rPr lang="de-AT" sz="2000" kern="1200" dirty="0">
                          <a:solidFill>
                            <a:schemeClr val="bg1"/>
                          </a:solidFill>
                          <a:latin typeface="Univers" panose="020B0503020202020204" pitchFamily="34" charset="0"/>
                          <a:ea typeface="+mn-ea"/>
                          <a:cs typeface="+mn-cs"/>
                        </a:rPr>
                        <a:t>€    836.460,98</a:t>
                      </a:r>
                    </a:p>
                  </a:txBody>
                  <a:tcPr marL="9525" marR="9525" marT="9525" marB="0" anchor="ctr">
                    <a:solidFill>
                      <a:schemeClr val="accent1"/>
                    </a:solidFill>
                  </a:tcPr>
                </a:tc>
                <a:tc>
                  <a:txBody>
                    <a:bodyPr/>
                    <a:lstStyle/>
                    <a:p>
                      <a:pPr marL="0" algn="r" defTabSz="914400" rtl="0" eaLnBrk="1" fontAlgn="ctr" latinLnBrk="0" hangingPunct="1">
                        <a:buNone/>
                      </a:pPr>
                      <a:r>
                        <a:rPr lang="de-AT" sz="2000" kern="1200" dirty="0">
                          <a:solidFill>
                            <a:schemeClr val="bg1"/>
                          </a:solidFill>
                          <a:latin typeface="Univers" panose="020B0503020202020204" pitchFamily="34" charset="0"/>
                          <a:ea typeface="+mn-ea"/>
                          <a:cs typeface="+mn-cs"/>
                        </a:rPr>
                        <a:t>€    940.380,00</a:t>
                      </a:r>
                    </a:p>
                  </a:txBody>
                  <a:tcPr marL="9525" marR="9525" marT="9525" marB="0" anchor="ctr">
                    <a:solidFill>
                      <a:schemeClr val="accent1"/>
                    </a:solidFill>
                  </a:tcPr>
                </a:tc>
                <a:tc>
                  <a:txBody>
                    <a:bodyPr/>
                    <a:lstStyle/>
                    <a:p>
                      <a:pPr marL="0" algn="r" defTabSz="914400" rtl="0" eaLnBrk="1" fontAlgn="ctr" latinLnBrk="0" hangingPunct="1">
                        <a:buNone/>
                      </a:pPr>
                      <a:r>
                        <a:rPr lang="de-AT" sz="2000" kern="1200" dirty="0">
                          <a:solidFill>
                            <a:schemeClr val="bg1"/>
                          </a:solidFill>
                          <a:latin typeface="Univers" panose="020B0503020202020204" pitchFamily="34" charset="0"/>
                          <a:ea typeface="+mn-ea"/>
                          <a:cs typeface="+mn-cs"/>
                        </a:rPr>
                        <a:t>€    945.709,00</a:t>
                      </a:r>
                    </a:p>
                  </a:txBody>
                  <a:tcPr marL="9525" marR="9525" marT="9525" marB="0" anchor="ctr">
                    <a:solidFill>
                      <a:schemeClr val="accent1"/>
                    </a:solidFill>
                  </a:tcPr>
                </a:tc>
                <a:extLst>
                  <a:ext uri="{0D108BD9-81ED-4DB2-BD59-A6C34878D82A}">
                    <a16:rowId xmlns:a16="http://schemas.microsoft.com/office/drawing/2014/main" val="475490035"/>
                  </a:ext>
                </a:extLst>
              </a:tr>
              <a:tr h="362979">
                <a:tc>
                  <a:txBody>
                    <a:bodyPr/>
                    <a:lstStyle/>
                    <a:p>
                      <a:r>
                        <a:rPr lang="de-DE" sz="2000" dirty="0">
                          <a:solidFill>
                            <a:schemeClr val="bg1"/>
                          </a:solidFill>
                          <a:latin typeface="Univers" panose="020B0503020202020204" pitchFamily="34" charset="0"/>
                        </a:rPr>
                        <a:t>Werbeausgaben</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marL="0" algn="r" defTabSz="914400" rtl="0" eaLnBrk="1" fontAlgn="ctr" latinLnBrk="0" hangingPunct="1">
                        <a:buNone/>
                      </a:pPr>
                      <a:r>
                        <a:rPr lang="de-AT" sz="2000" u="sng" kern="1200" dirty="0">
                          <a:solidFill>
                            <a:schemeClr val="bg1"/>
                          </a:solidFill>
                          <a:latin typeface="Univers" panose="020B0503020202020204" pitchFamily="34" charset="0"/>
                          <a:ea typeface="+mn-ea"/>
                          <a:cs typeface="+mn-cs"/>
                        </a:rPr>
                        <a:t>€    188.064,30</a:t>
                      </a:r>
                    </a:p>
                  </a:txBody>
                  <a:tcPr marL="9525" marR="9525" marT="9525" marB="0" anchor="ctr">
                    <a:solidFill>
                      <a:schemeClr val="accent1"/>
                    </a:solidFill>
                  </a:tcPr>
                </a:tc>
                <a:tc>
                  <a:txBody>
                    <a:bodyPr/>
                    <a:lstStyle/>
                    <a:p>
                      <a:pPr marL="0" algn="r" defTabSz="914400" rtl="0" eaLnBrk="1" fontAlgn="ctr" latinLnBrk="0" hangingPunct="1">
                        <a:buNone/>
                      </a:pPr>
                      <a:r>
                        <a:rPr lang="de-AT" sz="2000" u="sng" kern="1200" dirty="0">
                          <a:solidFill>
                            <a:schemeClr val="bg1"/>
                          </a:solidFill>
                          <a:latin typeface="Univers" panose="020B0503020202020204" pitchFamily="34" charset="0"/>
                          <a:ea typeface="+mn-ea"/>
                          <a:cs typeface="+mn-cs"/>
                        </a:rPr>
                        <a:t>€    298.900,00</a:t>
                      </a:r>
                    </a:p>
                  </a:txBody>
                  <a:tcPr marL="9525" marR="9525" marT="9525" marB="0" anchor="ctr">
                    <a:solidFill>
                      <a:schemeClr val="accent1"/>
                    </a:solidFill>
                  </a:tcPr>
                </a:tc>
                <a:tc>
                  <a:txBody>
                    <a:bodyPr/>
                    <a:lstStyle/>
                    <a:p>
                      <a:pPr marL="0" algn="r" defTabSz="914400" rtl="0" eaLnBrk="1" fontAlgn="ctr" latinLnBrk="0" hangingPunct="1">
                        <a:buNone/>
                      </a:pPr>
                      <a:r>
                        <a:rPr lang="de-AT" sz="2000" u="sng" kern="1200" dirty="0">
                          <a:solidFill>
                            <a:schemeClr val="bg1"/>
                          </a:solidFill>
                          <a:latin typeface="Univers" panose="020B0503020202020204" pitchFamily="34" charset="0"/>
                          <a:ea typeface="+mn-ea"/>
                          <a:cs typeface="+mn-cs"/>
                        </a:rPr>
                        <a:t>€    313.845,00</a:t>
                      </a:r>
                    </a:p>
                  </a:txBody>
                  <a:tcPr marL="9525" marR="9525" marT="9525" marB="0" anchor="ctr">
                    <a:solidFill>
                      <a:schemeClr val="accent1"/>
                    </a:solidFill>
                  </a:tcPr>
                </a:tc>
                <a:extLst>
                  <a:ext uri="{0D108BD9-81ED-4DB2-BD59-A6C34878D82A}">
                    <a16:rowId xmlns:a16="http://schemas.microsoft.com/office/drawing/2014/main" val="1107731372"/>
                  </a:ext>
                </a:extLst>
              </a:tr>
              <a:tr h="362979">
                <a:tc>
                  <a:txBody>
                    <a:bodyPr/>
                    <a:lstStyle/>
                    <a:p>
                      <a:r>
                        <a:rPr lang="de-DE" sz="2000" dirty="0">
                          <a:solidFill>
                            <a:schemeClr val="bg1"/>
                          </a:solidFill>
                          <a:latin typeface="Univers" panose="020B0503020202020204" pitchFamily="34" charset="0"/>
                        </a:rPr>
                        <a:t>Ausgaben gesamt</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marL="0" algn="r" defTabSz="914400" rtl="0" eaLnBrk="1" fontAlgn="ctr" latinLnBrk="0" hangingPunct="1"/>
                      <a:r>
                        <a:rPr lang="de-AT" sz="2000" kern="1200" dirty="0">
                          <a:solidFill>
                            <a:schemeClr val="bg1"/>
                          </a:solidFill>
                          <a:latin typeface="Univers" panose="020B0503020202020204" pitchFamily="34" charset="0"/>
                          <a:ea typeface="+mn-ea"/>
                          <a:cs typeface="+mn-cs"/>
                        </a:rPr>
                        <a:t>€ 1.024.525,28</a:t>
                      </a:r>
                    </a:p>
                  </a:txBody>
                  <a:tcPr marL="9525" marR="9525" marT="9525" marB="0" anchor="ctr">
                    <a:solidFill>
                      <a:schemeClr val="accent1"/>
                    </a:solidFill>
                  </a:tcPr>
                </a:tc>
                <a:tc>
                  <a:txBody>
                    <a:bodyPr/>
                    <a:lstStyle/>
                    <a:p>
                      <a:pPr algn="r" fontAlgn="ctr"/>
                      <a:r>
                        <a:rPr lang="de-AT" sz="2000" kern="1200" dirty="0">
                          <a:solidFill>
                            <a:schemeClr val="bg1"/>
                          </a:solidFill>
                          <a:latin typeface="Univers" panose="020B0503020202020204" pitchFamily="34" charset="0"/>
                          <a:ea typeface="+mn-ea"/>
                          <a:cs typeface="+mn-cs"/>
                        </a:rPr>
                        <a:t>€ 1.239.280,00</a:t>
                      </a:r>
                    </a:p>
                  </a:txBody>
                  <a:tcPr marL="9525" marR="9525" marT="9525" marB="0" anchor="ctr">
                    <a:solidFill>
                      <a:schemeClr val="accent1"/>
                    </a:solidFill>
                  </a:tcPr>
                </a:tc>
                <a:tc>
                  <a:txBody>
                    <a:bodyPr/>
                    <a:lstStyle/>
                    <a:p>
                      <a:pPr algn="r" fontAlgn="ctr"/>
                      <a:r>
                        <a:rPr lang="de-AT" sz="2000" kern="1200" dirty="0">
                          <a:solidFill>
                            <a:schemeClr val="bg1"/>
                          </a:solidFill>
                          <a:latin typeface="Univers" panose="020B0503020202020204" pitchFamily="34" charset="0"/>
                          <a:ea typeface="+mn-ea"/>
                          <a:cs typeface="+mn-cs"/>
                        </a:rPr>
                        <a:t>€ 1.259.554,00</a:t>
                      </a:r>
                    </a:p>
                  </a:txBody>
                  <a:tcPr marL="9525" marR="9525" marT="9525" marB="0" anchor="ctr">
                    <a:solidFill>
                      <a:schemeClr val="accent1"/>
                    </a:solidFill>
                  </a:tcPr>
                </a:tc>
                <a:extLst>
                  <a:ext uri="{0D108BD9-81ED-4DB2-BD59-A6C34878D82A}">
                    <a16:rowId xmlns:a16="http://schemas.microsoft.com/office/drawing/2014/main" val="2484068734"/>
                  </a:ext>
                </a:extLst>
              </a:tr>
              <a:tr h="362979">
                <a:tc>
                  <a:txBody>
                    <a:bodyPr/>
                    <a:lstStyle/>
                    <a:p>
                      <a:r>
                        <a:rPr lang="de-DE" sz="2000" dirty="0">
                          <a:solidFill>
                            <a:schemeClr val="bg1"/>
                          </a:solidFill>
                          <a:latin typeface="Univers" panose="020B0503020202020204" pitchFamily="34" charset="0"/>
                        </a:rPr>
                        <a:t>Einnahmen</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algn="r" fontAlgn="ctr">
                        <a:buNone/>
                      </a:pPr>
                      <a:r>
                        <a:rPr lang="de-AT" sz="2000" u="sng" kern="1200" dirty="0">
                          <a:solidFill>
                            <a:schemeClr val="bg1"/>
                          </a:solidFill>
                          <a:latin typeface="Univers" panose="020B0503020202020204" pitchFamily="34" charset="0"/>
                          <a:ea typeface="+mn-ea"/>
                          <a:cs typeface="+mn-cs"/>
                        </a:rPr>
                        <a:t>€ 1.265.911,92</a:t>
                      </a:r>
                    </a:p>
                  </a:txBody>
                  <a:tcPr marL="9525" marR="9525" marT="9525" marB="0" anchor="ctr">
                    <a:solidFill>
                      <a:schemeClr val="accent1"/>
                    </a:solidFill>
                  </a:tcPr>
                </a:tc>
                <a:tc>
                  <a:txBody>
                    <a:bodyPr/>
                    <a:lstStyle/>
                    <a:p>
                      <a:pPr algn="r" fontAlgn="ctr">
                        <a:buNone/>
                      </a:pPr>
                      <a:r>
                        <a:rPr lang="de-AT" sz="2000" u="sng" kern="1200" dirty="0">
                          <a:solidFill>
                            <a:schemeClr val="bg1"/>
                          </a:solidFill>
                          <a:latin typeface="Univers" panose="020B0503020202020204" pitchFamily="34" charset="0"/>
                          <a:ea typeface="+mn-ea"/>
                          <a:cs typeface="+mn-cs"/>
                        </a:rPr>
                        <a:t>€ 1.066.500,00</a:t>
                      </a:r>
                    </a:p>
                  </a:txBody>
                  <a:tcPr marL="9525" marR="9525" marT="9525" marB="0" anchor="ctr">
                    <a:solidFill>
                      <a:schemeClr val="accent1"/>
                    </a:solidFill>
                  </a:tcPr>
                </a:tc>
                <a:tc>
                  <a:txBody>
                    <a:bodyPr/>
                    <a:lstStyle/>
                    <a:p>
                      <a:pPr algn="r" fontAlgn="ctr">
                        <a:buNone/>
                      </a:pPr>
                      <a:r>
                        <a:rPr lang="de-AT" sz="2000" u="sng" kern="1200" dirty="0">
                          <a:solidFill>
                            <a:schemeClr val="bg1"/>
                          </a:solidFill>
                          <a:latin typeface="Univers" panose="020B0503020202020204" pitchFamily="34" charset="0"/>
                          <a:ea typeface="+mn-ea"/>
                          <a:cs typeface="+mn-cs"/>
                        </a:rPr>
                        <a:t>€ 1.066.400,00</a:t>
                      </a:r>
                    </a:p>
                  </a:txBody>
                  <a:tcPr marL="9525" marR="9525" marT="9525" marB="0" anchor="ctr">
                    <a:solidFill>
                      <a:schemeClr val="accent1"/>
                    </a:solidFill>
                  </a:tcPr>
                </a:tc>
                <a:extLst>
                  <a:ext uri="{0D108BD9-81ED-4DB2-BD59-A6C34878D82A}">
                    <a16:rowId xmlns:a16="http://schemas.microsoft.com/office/drawing/2014/main" val="3326993541"/>
                  </a:ext>
                </a:extLst>
              </a:tr>
              <a:tr h="362979">
                <a:tc>
                  <a:txBody>
                    <a:bodyPr/>
                    <a:lstStyle/>
                    <a:p>
                      <a:r>
                        <a:rPr lang="de-DE" sz="2000" dirty="0">
                          <a:solidFill>
                            <a:schemeClr val="bg1"/>
                          </a:solidFill>
                          <a:latin typeface="Univers" panose="020B0503020202020204" pitchFamily="34" charset="0"/>
                        </a:rPr>
                        <a:t>Saldo</a:t>
                      </a:r>
                      <a:endParaRPr lang="de-AT" sz="2000" dirty="0">
                        <a:solidFill>
                          <a:schemeClr val="bg1"/>
                        </a:solidFill>
                        <a:latin typeface="Univers" panose="020B0503020202020204" pitchFamily="34" charset="0"/>
                      </a:endParaRPr>
                    </a:p>
                  </a:txBody>
                  <a:tcPr anchor="ctr">
                    <a:solidFill>
                      <a:schemeClr val="accent1"/>
                    </a:solidFill>
                  </a:tcPr>
                </a:tc>
                <a:tc>
                  <a:txBody>
                    <a:bodyPr/>
                    <a:lstStyle/>
                    <a:p>
                      <a:pPr algn="r"/>
                      <a:r>
                        <a:rPr lang="de-DE" sz="2000" kern="1200" dirty="0">
                          <a:solidFill>
                            <a:schemeClr val="bg1"/>
                          </a:solidFill>
                          <a:latin typeface="Univers" panose="020B0503020202020204" pitchFamily="34" charset="0"/>
                          <a:ea typeface="+mn-ea"/>
                          <a:cs typeface="+mn-cs"/>
                        </a:rPr>
                        <a:t>+ €   241.386,64</a:t>
                      </a:r>
                    </a:p>
                  </a:txBody>
                  <a:tcPr anchor="ctr">
                    <a:solidFill>
                      <a:schemeClr val="accent1"/>
                    </a:solidFill>
                  </a:tcPr>
                </a:tc>
                <a:tc>
                  <a:txBody>
                    <a:bodyPr/>
                    <a:lstStyle/>
                    <a:p>
                      <a:pPr algn="r"/>
                      <a:r>
                        <a:rPr lang="de-DE" sz="2000" kern="1200" dirty="0">
                          <a:solidFill>
                            <a:schemeClr val="bg1"/>
                          </a:solidFill>
                          <a:latin typeface="Univers" panose="020B0503020202020204" pitchFamily="34" charset="0"/>
                          <a:ea typeface="+mn-ea"/>
                          <a:cs typeface="+mn-cs"/>
                        </a:rPr>
                        <a:t>- €   172.780,00</a:t>
                      </a:r>
                    </a:p>
                  </a:txBody>
                  <a:tcPr anchor="ctr">
                    <a:solidFill>
                      <a:schemeClr val="accent1"/>
                    </a:solidFill>
                  </a:tcPr>
                </a:tc>
                <a:tc>
                  <a:txBody>
                    <a:bodyPr/>
                    <a:lstStyle/>
                    <a:p>
                      <a:pPr algn="r"/>
                      <a:r>
                        <a:rPr lang="de-DE" sz="2000" kern="1200" dirty="0">
                          <a:solidFill>
                            <a:schemeClr val="bg1"/>
                          </a:solidFill>
                          <a:latin typeface="Univers" panose="020B0503020202020204" pitchFamily="34" charset="0"/>
                          <a:ea typeface="+mn-ea"/>
                          <a:cs typeface="+mn-cs"/>
                        </a:rPr>
                        <a:t>- €   193.154,00</a:t>
                      </a:r>
                    </a:p>
                  </a:txBody>
                  <a:tcPr anchor="ctr">
                    <a:solidFill>
                      <a:schemeClr val="accent1"/>
                    </a:solidFill>
                  </a:tcPr>
                </a:tc>
                <a:extLst>
                  <a:ext uri="{0D108BD9-81ED-4DB2-BD59-A6C34878D82A}">
                    <a16:rowId xmlns:a16="http://schemas.microsoft.com/office/drawing/2014/main" val="1317621010"/>
                  </a:ext>
                </a:extLst>
              </a:tr>
            </a:tbl>
          </a:graphicData>
        </a:graphic>
      </p:graphicFrame>
    </p:spTree>
    <p:extLst>
      <p:ext uri="{BB962C8B-B14F-4D97-AF65-F5344CB8AC3E}">
        <p14:creationId xmlns:p14="http://schemas.microsoft.com/office/powerpoint/2010/main" val="22433466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7135" y="475415"/>
            <a:ext cx="8580127" cy="985837"/>
          </a:xfrm>
        </p:spPr>
        <p:txBody>
          <a:bodyPr/>
          <a:lstStyle/>
          <a:p>
            <a:r>
              <a:rPr lang="de-DE" dirty="0">
                <a:solidFill>
                  <a:schemeClr val="tx1">
                    <a:lumMod val="65000"/>
                    <a:lumOff val="35000"/>
                  </a:schemeClr>
                </a:solidFill>
              </a:rPr>
              <a:t>Abstimmung über die</a:t>
            </a:r>
            <a:br>
              <a:rPr lang="de-DE" dirty="0">
                <a:solidFill>
                  <a:schemeClr val="tx1">
                    <a:lumMod val="65000"/>
                    <a:lumOff val="35000"/>
                  </a:schemeClr>
                </a:solidFill>
              </a:rPr>
            </a:br>
            <a:r>
              <a:rPr lang="de-DE" dirty="0">
                <a:solidFill>
                  <a:schemeClr val="tx1">
                    <a:lumMod val="65000"/>
                    <a:lumOff val="35000"/>
                  </a:schemeClr>
                </a:solidFill>
              </a:rPr>
              <a:t>Kostenvoranschläge für 2026 und 2027</a:t>
            </a:r>
            <a:br>
              <a:rPr lang="de-DE" dirty="0">
                <a:solidFill>
                  <a:schemeClr val="tx1">
                    <a:lumMod val="65000"/>
                    <a:lumOff val="35000"/>
                  </a:schemeClr>
                </a:solidFill>
              </a:rPr>
            </a:br>
            <a:endParaRPr lang="de-AT" dirty="0">
              <a:solidFill>
                <a:schemeClr val="tx1">
                  <a:lumMod val="65000"/>
                  <a:lumOff val="35000"/>
                </a:schemeClr>
              </a:solidFill>
            </a:endParaRPr>
          </a:p>
        </p:txBody>
      </p:sp>
      <p:sp>
        <p:nvSpPr>
          <p:cNvPr id="4" name="Inhaltsplatzhalter 3">
            <a:extLst>
              <a:ext uri="{FF2B5EF4-FFF2-40B4-BE49-F238E27FC236}">
                <a16:creationId xmlns:a16="http://schemas.microsoft.com/office/drawing/2014/main" id="{02FDDE94-5BC9-4CEC-BDEB-A0EAD588748D}"/>
              </a:ext>
            </a:extLst>
          </p:cNvPr>
          <p:cNvSpPr>
            <a:spLocks noGrp="1"/>
          </p:cNvSpPr>
          <p:nvPr>
            <p:ph idx="1"/>
          </p:nvPr>
        </p:nvSpPr>
        <p:spPr>
          <a:xfrm>
            <a:off x="284579" y="1299055"/>
            <a:ext cx="8229600" cy="4525963"/>
          </a:xfrm>
        </p:spPr>
        <p:txBody>
          <a:bodyPr/>
          <a:lstStyle/>
          <a:p>
            <a:pPr>
              <a:spcBef>
                <a:spcPts val="600"/>
              </a:spcBef>
            </a:pPr>
            <a:r>
              <a:rPr lang="de-DE" dirty="0">
                <a:solidFill>
                  <a:schemeClr val="tx1">
                    <a:lumMod val="65000"/>
                    <a:lumOff val="35000"/>
                  </a:schemeClr>
                </a:solidFill>
              </a:rPr>
              <a:t>Abstimmung Annahme Kostenvoranschlag </a:t>
            </a:r>
          </a:p>
          <a:p>
            <a:pPr marL="457200" lvl="1" indent="0">
              <a:spcBef>
                <a:spcPts val="600"/>
              </a:spcBef>
              <a:buNone/>
            </a:pPr>
            <a:endParaRPr lang="de-DE" dirty="0">
              <a:solidFill>
                <a:schemeClr val="tx1">
                  <a:lumMod val="65000"/>
                  <a:lumOff val="35000"/>
                </a:schemeClr>
              </a:solidFill>
            </a:endParaRPr>
          </a:p>
          <a:p>
            <a:pPr marL="457200" lvl="1" indent="0">
              <a:spcBef>
                <a:spcPts val="600"/>
              </a:spcBef>
              <a:buNone/>
            </a:pPr>
            <a:r>
              <a:rPr lang="de-DE" sz="2400" b="1" dirty="0">
                <a:solidFill>
                  <a:schemeClr val="tx1">
                    <a:lumMod val="65000"/>
                    <a:lumOff val="35000"/>
                  </a:schemeClr>
                </a:solidFill>
                <a:latin typeface="Univers" pitchFamily="18"/>
              </a:rPr>
              <a:t>Abstimmungsmodus: </a:t>
            </a:r>
          </a:p>
          <a:p>
            <a:pPr lvl="1">
              <a:spcBef>
                <a:spcPts val="600"/>
              </a:spcBef>
            </a:pPr>
            <a:r>
              <a:rPr lang="de-DE" sz="2400" dirty="0">
                <a:solidFill>
                  <a:schemeClr val="tx1">
                    <a:lumMod val="65000"/>
                    <a:lumOff val="35000"/>
                  </a:schemeClr>
                </a:solidFill>
                <a:latin typeface="Univers" pitchFamily="18"/>
              </a:rPr>
              <a:t>Getrennte Abstimmung</a:t>
            </a:r>
          </a:p>
          <a:p>
            <a:pPr lvl="1">
              <a:spcBef>
                <a:spcPts val="600"/>
              </a:spcBef>
            </a:pPr>
            <a:r>
              <a:rPr lang="de-DE" dirty="0">
                <a:solidFill>
                  <a:schemeClr val="tx1">
                    <a:lumMod val="65000"/>
                    <a:lumOff val="35000"/>
                  </a:schemeClr>
                </a:solidFill>
                <a:latin typeface="Univers" pitchFamily="18"/>
              </a:rPr>
              <a:t>RAA haben halbe Stimme</a:t>
            </a:r>
            <a:endParaRPr lang="de-DE" dirty="0">
              <a:solidFill>
                <a:schemeClr val="tx1">
                  <a:lumMod val="65000"/>
                  <a:lumOff val="35000"/>
                </a:schemeClr>
              </a:solidFill>
            </a:endParaRPr>
          </a:p>
          <a:p>
            <a:pPr lvl="1"/>
            <a:endParaRPr lang="de-AT" dirty="0"/>
          </a:p>
        </p:txBody>
      </p:sp>
    </p:spTree>
    <p:extLst>
      <p:ext uri="{BB962C8B-B14F-4D97-AF65-F5344CB8AC3E}">
        <p14:creationId xmlns:p14="http://schemas.microsoft.com/office/powerpoint/2010/main" val="23477598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46D000-7BCB-118C-ACCA-5DE60E59E59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CE1FE7F-6529-7034-9781-9A8019550E4B}"/>
              </a:ext>
            </a:extLst>
          </p:cNvPr>
          <p:cNvSpPr>
            <a:spLocks noGrp="1"/>
          </p:cNvSpPr>
          <p:nvPr>
            <p:ph type="title"/>
          </p:nvPr>
        </p:nvSpPr>
        <p:spPr>
          <a:xfrm>
            <a:off x="280909" y="260648"/>
            <a:ext cx="8229600" cy="985837"/>
          </a:xfrm>
        </p:spPr>
        <p:txBody>
          <a:bodyPr/>
          <a:lstStyle/>
          <a:p>
            <a:pPr marL="0" indent="0">
              <a:buNone/>
            </a:pPr>
            <a:r>
              <a:rPr lang="de-DE" dirty="0">
                <a:solidFill>
                  <a:schemeClr val="tx1">
                    <a:lumMod val="65000"/>
                    <a:lumOff val="35000"/>
                  </a:schemeClr>
                </a:solidFill>
              </a:rPr>
              <a:t>Wahlergebnisse </a:t>
            </a:r>
          </a:p>
        </p:txBody>
      </p:sp>
    </p:spTree>
    <p:extLst>
      <p:ext uri="{BB962C8B-B14F-4D97-AF65-F5344CB8AC3E}">
        <p14:creationId xmlns:p14="http://schemas.microsoft.com/office/powerpoint/2010/main" val="26542474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11B3B0-B851-279E-3A49-0D52948C50C8}"/>
              </a:ext>
            </a:extLst>
          </p:cNvPr>
          <p:cNvSpPr>
            <a:spLocks noGrp="1"/>
          </p:cNvSpPr>
          <p:nvPr>
            <p:ph type="title"/>
          </p:nvPr>
        </p:nvSpPr>
        <p:spPr/>
        <p:txBody>
          <a:bodyPr/>
          <a:lstStyle/>
          <a:p>
            <a:r>
              <a:rPr lang="de-AT" dirty="0"/>
              <a:t>EHRENPRÄSIDENTSCHAFT RA Dr. Andreas KÖNIG</a:t>
            </a:r>
          </a:p>
        </p:txBody>
      </p:sp>
      <p:sp>
        <p:nvSpPr>
          <p:cNvPr id="3" name="Inhaltsplatzhalter 2">
            <a:extLst>
              <a:ext uri="{FF2B5EF4-FFF2-40B4-BE49-F238E27FC236}">
                <a16:creationId xmlns:a16="http://schemas.microsoft.com/office/drawing/2014/main" id="{302C69DB-31B9-86AB-92EF-E68AD48DB0C5}"/>
              </a:ext>
            </a:extLst>
          </p:cNvPr>
          <p:cNvSpPr>
            <a:spLocks noGrp="1"/>
          </p:cNvSpPr>
          <p:nvPr>
            <p:ph idx="1"/>
          </p:nvPr>
        </p:nvSpPr>
        <p:spPr/>
        <p:txBody>
          <a:bodyPr/>
          <a:lstStyle/>
          <a:p>
            <a:r>
              <a:rPr lang="de-AT" dirty="0"/>
              <a:t>Antrag des Ausschusses an die Vollversammlung</a:t>
            </a:r>
          </a:p>
        </p:txBody>
      </p:sp>
    </p:spTree>
    <p:extLst>
      <p:ext uri="{BB962C8B-B14F-4D97-AF65-F5344CB8AC3E}">
        <p14:creationId xmlns:p14="http://schemas.microsoft.com/office/powerpoint/2010/main" val="15740749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a:xfrm>
            <a:off x="289962" y="260648"/>
            <a:ext cx="8229600" cy="6192688"/>
          </a:xfrm>
        </p:spPr>
        <p:txBody>
          <a:bodyPr/>
          <a:lstStyle/>
          <a:p>
            <a:pPr marL="0" indent="0">
              <a:buNone/>
            </a:pPr>
            <a:r>
              <a:rPr lang="de-DE" dirty="0">
                <a:solidFill>
                  <a:schemeClr val="tx1">
                    <a:lumMod val="65000"/>
                    <a:lumOff val="35000"/>
                  </a:schemeClr>
                </a:solidFill>
              </a:rPr>
              <a:t>Allfälliges und Hinweis auf die Informationsveranstaltung zur VÖR</a:t>
            </a:r>
            <a:br>
              <a:rPr lang="de-DE" dirty="0">
                <a:solidFill>
                  <a:schemeClr val="tx1">
                    <a:lumMod val="65000"/>
                    <a:lumOff val="35000"/>
                  </a:schemeClr>
                </a:solidFill>
              </a:rPr>
            </a:br>
            <a:br>
              <a:rPr lang="de-DE" dirty="0">
                <a:solidFill>
                  <a:schemeClr val="tx1">
                    <a:lumMod val="65000"/>
                    <a:lumOff val="35000"/>
                  </a:schemeClr>
                </a:solidFill>
              </a:rPr>
            </a:br>
            <a:r>
              <a:rPr lang="de-DE" b="0" dirty="0">
                <a:solidFill>
                  <a:schemeClr val="tx1">
                    <a:lumMod val="65000"/>
                    <a:lumOff val="35000"/>
                  </a:schemeClr>
                </a:solidFill>
              </a:rPr>
              <a:t>Hinweis in eigener Sache</a:t>
            </a:r>
            <a:br>
              <a:rPr lang="de-DE" b="0" dirty="0">
                <a:solidFill>
                  <a:schemeClr val="tx1">
                    <a:lumMod val="65000"/>
                    <a:lumOff val="35000"/>
                  </a:schemeClr>
                </a:solidFill>
              </a:rPr>
            </a:br>
            <a:r>
              <a:rPr lang="de-DE" b="0" dirty="0">
                <a:solidFill>
                  <a:schemeClr val="tx1">
                    <a:lumMod val="65000"/>
                    <a:lumOff val="35000"/>
                  </a:schemeClr>
                </a:solidFill>
              </a:rPr>
              <a:t>Die Vortragenden werden per Video aufgenommen.</a:t>
            </a:r>
            <a:br>
              <a:rPr lang="de-DE" b="0" dirty="0">
                <a:solidFill>
                  <a:schemeClr val="tx1">
                    <a:lumMod val="65000"/>
                    <a:lumOff val="35000"/>
                  </a:schemeClr>
                </a:solidFill>
              </a:rPr>
            </a:br>
            <a:r>
              <a:rPr lang="de-DE" b="0" dirty="0">
                <a:solidFill>
                  <a:schemeClr val="tx1">
                    <a:lumMod val="65000"/>
                    <a:lumOff val="35000"/>
                  </a:schemeClr>
                </a:solidFill>
              </a:rPr>
              <a:t>Sollten Sie Fragen stellen und nicht mit der Aufnahme Ihrer Stimme einverstanden sein, dann bitte dies vorher deutlich zum Ausdruck bringen!</a:t>
            </a:r>
          </a:p>
        </p:txBody>
      </p:sp>
    </p:spTree>
    <p:extLst>
      <p:ext uri="{BB962C8B-B14F-4D97-AF65-F5344CB8AC3E}">
        <p14:creationId xmlns:p14="http://schemas.microsoft.com/office/powerpoint/2010/main" val="13217846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794F0-5D10-4CD2-BAF3-F067028193FA}"/>
              </a:ext>
            </a:extLst>
          </p:cNvPr>
          <p:cNvSpPr>
            <a:spLocks noGrp="1"/>
          </p:cNvSpPr>
          <p:nvPr>
            <p:ph type="title"/>
          </p:nvPr>
        </p:nvSpPr>
        <p:spPr/>
        <p:txBody>
          <a:bodyPr/>
          <a:lstStyle/>
          <a:p>
            <a:br>
              <a:rPr lang="de-DE" dirty="0">
                <a:solidFill>
                  <a:schemeClr val="tx1">
                    <a:lumMod val="65000"/>
                    <a:lumOff val="35000"/>
                  </a:schemeClr>
                </a:solidFill>
              </a:rPr>
            </a:br>
            <a:endParaRPr lang="de-AT" dirty="0">
              <a:solidFill>
                <a:schemeClr val="tx1">
                  <a:lumMod val="65000"/>
                  <a:lumOff val="35000"/>
                </a:schemeClr>
              </a:solidFill>
            </a:endParaRPr>
          </a:p>
        </p:txBody>
      </p:sp>
      <p:sp>
        <p:nvSpPr>
          <p:cNvPr id="4" name="Inhaltsplatzhalter 3">
            <a:extLst>
              <a:ext uri="{FF2B5EF4-FFF2-40B4-BE49-F238E27FC236}">
                <a16:creationId xmlns:a16="http://schemas.microsoft.com/office/drawing/2014/main" id="{02FDDE94-5BC9-4CEC-BDEB-A0EAD588748D}"/>
              </a:ext>
            </a:extLst>
          </p:cNvPr>
          <p:cNvSpPr>
            <a:spLocks noGrp="1"/>
          </p:cNvSpPr>
          <p:nvPr>
            <p:ph idx="1"/>
          </p:nvPr>
        </p:nvSpPr>
        <p:spPr>
          <a:xfrm>
            <a:off x="323528" y="758265"/>
            <a:ext cx="8229600" cy="4525963"/>
          </a:xfrm>
        </p:spPr>
        <p:txBody>
          <a:bodyPr/>
          <a:lstStyle/>
          <a:p>
            <a:pPr marL="0" indent="0" algn="ctr">
              <a:spcBef>
                <a:spcPts val="600"/>
              </a:spcBef>
              <a:buNone/>
            </a:pPr>
            <a:endParaRPr lang="de-DE" sz="2800" dirty="0">
              <a:solidFill>
                <a:schemeClr val="tx1">
                  <a:lumMod val="65000"/>
                  <a:lumOff val="35000"/>
                </a:schemeClr>
              </a:solidFill>
            </a:endParaRPr>
          </a:p>
          <a:p>
            <a:pPr marL="0" indent="0" algn="ctr">
              <a:spcBef>
                <a:spcPts val="600"/>
              </a:spcBef>
              <a:buNone/>
            </a:pPr>
            <a:r>
              <a:rPr lang="de-DE" sz="3600" b="1" dirty="0">
                <a:solidFill>
                  <a:schemeClr val="tx1">
                    <a:lumMod val="65000"/>
                    <a:lumOff val="35000"/>
                  </a:schemeClr>
                </a:solidFill>
              </a:rPr>
              <a:t>Vielen Dank!</a:t>
            </a:r>
          </a:p>
          <a:p>
            <a:pPr marL="0" indent="0" algn="ctr">
              <a:spcBef>
                <a:spcPts val="600"/>
              </a:spcBef>
              <a:buNone/>
            </a:pPr>
            <a:endParaRPr lang="de-DE" sz="3600" b="1" dirty="0">
              <a:solidFill>
                <a:schemeClr val="tx1">
                  <a:lumMod val="65000"/>
                  <a:lumOff val="35000"/>
                </a:schemeClr>
              </a:solidFill>
            </a:endParaRPr>
          </a:p>
          <a:p>
            <a:pPr marL="0" indent="0" algn="ctr">
              <a:spcBef>
                <a:spcPts val="600"/>
              </a:spcBef>
              <a:buNone/>
            </a:pPr>
            <a:r>
              <a:rPr lang="de-DE" sz="3600" b="1" dirty="0">
                <a:solidFill>
                  <a:schemeClr val="tx1">
                    <a:lumMod val="65000"/>
                    <a:lumOff val="35000"/>
                  </a:schemeClr>
                </a:solidFill>
              </a:rPr>
              <a:t>Im Anschluss an die Informationsveranstaltung zur VÖR </a:t>
            </a:r>
          </a:p>
          <a:p>
            <a:pPr marL="0" indent="0" algn="ctr">
              <a:spcBef>
                <a:spcPts val="600"/>
              </a:spcBef>
              <a:buNone/>
            </a:pPr>
            <a:endParaRPr lang="de-DE" sz="3600" b="1" dirty="0">
              <a:solidFill>
                <a:schemeClr val="tx1">
                  <a:lumMod val="65000"/>
                  <a:lumOff val="35000"/>
                </a:schemeClr>
              </a:solidFill>
            </a:endParaRPr>
          </a:p>
          <a:p>
            <a:pPr marL="0" indent="0" algn="ctr">
              <a:spcBef>
                <a:spcPts val="600"/>
              </a:spcBef>
              <a:buNone/>
            </a:pPr>
            <a:r>
              <a:rPr lang="de-DE" sz="3600" b="1" dirty="0">
                <a:solidFill>
                  <a:schemeClr val="tx1">
                    <a:lumMod val="65000"/>
                    <a:lumOff val="35000"/>
                  </a:schemeClr>
                </a:solidFill>
              </a:rPr>
              <a:t>Imbiss und Umtrunk im Foyer</a:t>
            </a:r>
          </a:p>
        </p:txBody>
      </p:sp>
    </p:spTree>
    <p:extLst>
      <p:ext uri="{BB962C8B-B14F-4D97-AF65-F5344CB8AC3E}">
        <p14:creationId xmlns:p14="http://schemas.microsoft.com/office/powerpoint/2010/main" val="590605091"/>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6296</Words>
  <Application>Microsoft Office PowerPoint</Application>
  <PresentationFormat>Bildschirmpräsentation (4:3)</PresentationFormat>
  <Paragraphs>1038</Paragraphs>
  <Slides>63</Slides>
  <Notes>63</Notes>
  <HiddenSlides>6</HiddenSlides>
  <MMClips>0</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2</vt:i4>
      </vt:variant>
      <vt:variant>
        <vt:lpstr>Folientitel</vt:lpstr>
      </vt:variant>
      <vt:variant>
        <vt:i4>63</vt:i4>
      </vt:variant>
    </vt:vector>
  </HeadingPairs>
  <TitlesOfParts>
    <vt:vector size="71" baseType="lpstr">
      <vt:lpstr>Arial</vt:lpstr>
      <vt:lpstr>Calibri</vt:lpstr>
      <vt:lpstr>Times New Roman</vt:lpstr>
      <vt:lpstr>Univers</vt:lpstr>
      <vt:lpstr>Wingdings</vt:lpstr>
      <vt:lpstr>Larissa</vt:lpstr>
      <vt:lpstr>Worksheet</vt:lpstr>
      <vt:lpstr>Document</vt:lpstr>
      <vt:lpstr>Vollversammlung  der Tiroler Rechtsanwaltskammer</vt:lpstr>
      <vt:lpstr>Tagesordnung </vt:lpstr>
      <vt:lpstr>Bericht der Präsidentin</vt:lpstr>
      <vt:lpstr>Totengedenken</vt:lpstr>
      <vt:lpstr>Standesstatistik </vt:lpstr>
      <vt:lpstr>Ausgetretene, übersiedelte und pensionierte   Rechtsanwältinnen und Rechtsanwälte </vt:lpstr>
      <vt:lpstr>Neue Kolleginnen und Kollegen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Ausschuss</vt:lpstr>
      <vt:lpstr>Kammeramt</vt:lpstr>
      <vt:lpstr>Bericht des Präsidenten des Disziplinarrates </vt:lpstr>
      <vt:lpstr>Bericht des Präsidenten des Disziplinarrates </vt:lpstr>
      <vt:lpstr>Wahlen</vt:lpstr>
      <vt:lpstr>Wahlen</vt:lpstr>
      <vt:lpstr>Wahlvorschlag für die zehn fachkundigen Laienrichter / Laienrichterinnen für die ASGG-Senate beim Landesgericht Innsbruck </vt:lpstr>
      <vt:lpstr>Hinweis</vt:lpstr>
      <vt:lpstr>Hinweis</vt:lpstr>
      <vt:lpstr>Anschließende Informationsveranstaltung – VÖR </vt:lpstr>
      <vt:lpstr>Abstimmungen über Anträge des Ausschusses</vt:lpstr>
      <vt:lpstr>Änderungen der Geschäftsordnung für die Tiroler Rechtsanwaltskammer und deren Ausschuss</vt:lpstr>
      <vt:lpstr>Beitragsordnung 2027 / Kammerbeiträge</vt:lpstr>
      <vt:lpstr>Versorgungseinrichtung</vt:lpstr>
      <vt:lpstr>Leistungsordnung 2027 / Basisaltersrente</vt:lpstr>
      <vt:lpstr>Leistungsordnung – Entwicklung der Tiroler BAR seit 2019</vt:lpstr>
      <vt:lpstr>Leistungsordnung – BAR 2025 im österreichweiten Vergleich</vt:lpstr>
      <vt:lpstr>Umlagenordnung 2027 / Pensionsbeiträge</vt:lpstr>
      <vt:lpstr>Umlagenordnung –   Entwicklung Normbeitrag – Pauschalvergütung und Zahlbeitrag 2019 - 2026</vt:lpstr>
      <vt:lpstr>Umlagenordnung –   Anzahl Verfahrenshilfebestellungen / RA </vt:lpstr>
      <vt:lpstr>Pensionsbeiträge / Rentenbezüge 1970 - 2026</vt:lpstr>
      <vt:lpstr>Rechnungsabschluss 2025</vt:lpstr>
      <vt:lpstr>Kammerkasse</vt:lpstr>
      <vt:lpstr> </vt:lpstr>
      <vt:lpstr>Versorgungseinrichtung Teil A</vt:lpstr>
      <vt:lpstr>Veranlagung per 31.12.2025 - Anleihen und Termineinlagen</vt:lpstr>
      <vt:lpstr>Veranlagung per 31.12.2025 - Fonds</vt:lpstr>
      <vt:lpstr>Unterstützungsfonds</vt:lpstr>
      <vt:lpstr>Sondervermögen nach em. RA Dr. Kapferer</vt:lpstr>
      <vt:lpstr>Sondervermögen nach em. RA Dr. Kapferer</vt:lpstr>
      <vt:lpstr>Abstimmung Rechnungsabschluss 2025 </vt:lpstr>
      <vt:lpstr>Kostenvoranschläge für 2026 und 2027</vt:lpstr>
      <vt:lpstr>Abstimmung über die Kostenvoranschläge für 2026 und 2027 </vt:lpstr>
      <vt:lpstr>Wahlergebnisse </vt:lpstr>
      <vt:lpstr>EHRENPRÄSIDENTSCHAFT RA Dr. Andreas KÖNIG</vt:lpstr>
      <vt:lpstr>Allfälliges und Hinweis auf die Informationsveranstaltung zur VÖR  Hinweis in eigener Sache Die Vortragenden werden per Video aufgenommen. Sollten Sie Fragen stellen und nicht mit der Aufnahme Ihrer Stimme einverstanden sein, dann bitte dies vorher deutlich zum Ausdruck bringen!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MS</dc:creator>
  <cp:lastModifiedBy>Johannes Lentner</cp:lastModifiedBy>
  <cp:revision>1485</cp:revision>
  <cp:lastPrinted>2026-09-30T12:41:25Z</cp:lastPrinted>
  <dcterms:created xsi:type="dcterms:W3CDTF">2011-10-09T15:11:02Z</dcterms:created>
  <dcterms:modified xsi:type="dcterms:W3CDTF">2026-10-05T11:15:08Z</dcterms:modified>
</cp:coreProperties>
</file>